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6858000" cy="12192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1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9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5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202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1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1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3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3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3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2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7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8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6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7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7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68C3-2328-447D-A0D6-66668DD235D0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962BF34-DD10-4448-9C33-06EA68C1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3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/>
          <p:nvPr/>
        </p:nvSpPr>
        <p:spPr>
          <a:xfrm>
            <a:off x="656936" y="1187905"/>
            <a:ext cx="5733252" cy="430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ПІДТРИМКА ШЛЯХОМ ЗДЕШЕВЛЕННЯ КРЕДИТІВ у 2020 році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0093" y="1822610"/>
            <a:ext cx="5613763" cy="59950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Компенсація надається на конкурсній основі суб'єктам господарювання агропромислового комплексу, які:</a:t>
            </a:r>
            <a:endParaRPr lang="uk-UA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0093" y="2869057"/>
            <a:ext cx="2522765" cy="50188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uk-UA" sz="1200" b="1" dirty="0">
                <a:solidFill>
                  <a:schemeClr val="tx2">
                    <a:lumMod val="75000"/>
                  </a:schemeClr>
                </a:solidFill>
              </a:rPr>
              <a:t>- провадять діяльність у галузях </a:t>
            </a:r>
            <a:r>
              <a:rPr lang="uk-UA" sz="1100" b="1" dirty="0">
                <a:solidFill>
                  <a:schemeClr val="tx2">
                    <a:lumMod val="75000"/>
                  </a:schemeClr>
                </a:solidFill>
              </a:rPr>
              <a:t>тваринництва</a:t>
            </a:r>
            <a:endParaRPr lang="uk-UA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63715" y="2883779"/>
            <a:ext cx="2522765" cy="487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uk-UA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чистий дохід (виручку) від реалізації продукції за останній рік до 20 млн. гривень</a:t>
            </a:r>
            <a:endParaRPr lang="uk-UA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95157" y="2527130"/>
            <a:ext cx="269421" cy="156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630" y="2515354"/>
            <a:ext cx="298349" cy="164606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>
            <a:off x="1795157" y="3560743"/>
            <a:ext cx="269421" cy="122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922" y="3576280"/>
            <a:ext cx="298349" cy="16460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20093" y="3856473"/>
            <a:ext cx="2522765" cy="548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 компенсація на одне господарство не може перевищувати  15 </a:t>
            </a:r>
            <a:r>
              <a:rPr lang="uk-UA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3863713" y="3856473"/>
            <a:ext cx="2522765" cy="548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 компенсація на одне господарство не може перевищувати  5 </a:t>
            </a:r>
            <a:r>
              <a:rPr lang="uk-UA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51566" y="4627116"/>
            <a:ext cx="2307227" cy="327419"/>
          </a:xfrm>
          <a:prstGeom prst="rect">
            <a:avLst/>
          </a:prstGeom>
          <a:solidFill>
            <a:schemeClr val="accent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для участі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71957" y="5638481"/>
            <a:ext cx="137160" cy="142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0093" y="5256968"/>
            <a:ext cx="5613763" cy="930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375047">
              <a:lnSpc>
                <a:spcPct val="90000"/>
              </a:lnSpc>
              <a:spcBef>
                <a:spcPct val="0"/>
              </a:spcBef>
            </a:pPr>
            <a:r>
              <a:rPr lang="uk-UA" sz="78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uk-UA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року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покриття виробничих витрат;</a:t>
            </a:r>
          </a:p>
          <a:p>
            <a:pPr defTabSz="375047">
              <a:lnSpc>
                <a:spcPct val="90000"/>
              </a:lnSpc>
              <a:spcBef>
                <a:spcPct val="0"/>
              </a:spcBef>
            </a:pP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Кредит </a:t>
            </a:r>
            <a:r>
              <a:rPr lang="uk-UA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1 року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придбання основних засобів с/г виробництва, здійснення витрат, пов’язаних з будівництвом і реконструкцією виробничих об’єктів с/г призначення, а також для будівництва і реконструкції виробничих об'єктів (у тому числі сховищ для зберігання овочів, фруктів та ягід).</a:t>
            </a: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12007" y="9539785"/>
            <a:ext cx="3921522" cy="996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5047">
              <a:lnSpc>
                <a:spcPct val="90000"/>
              </a:lnSpc>
              <a:spcBef>
                <a:spcPct val="0"/>
              </a:spcBef>
            </a:pP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необхідно  подавати  до 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уповноваженого банку, який підписав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 про співробітництво з Мінекономіки</a:t>
            </a: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59782" y="6339055"/>
            <a:ext cx="2307227" cy="27693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документів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6846" y="6875304"/>
            <a:ext cx="5153297" cy="734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81"/>
              </a:spcAft>
            </a:pP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участь у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 за встановленою Мінекономіки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формою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281"/>
              </a:spcAft>
            </a:pP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згода про надання уповноваженим банком Мінекономіки інформації, яка становить банківську таємницю або містить персональні дані, за формою, визначеною уповноваженим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491992" y="4997659"/>
            <a:ext cx="242805" cy="108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76846" y="7869006"/>
            <a:ext cx="5153297" cy="141147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нараховані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сплачені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поточному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кредитами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поновлювальними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непоновлювальними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овердрафтів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контокорентних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облікової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нарахування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кредитними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договорами,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зменшених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5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flipH="1">
            <a:off x="3491993" y="6669449"/>
            <a:ext cx="242804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232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cp:lastPrinted>2020-05-05T12:05:46Z</cp:lastPrinted>
  <dcterms:created xsi:type="dcterms:W3CDTF">2020-05-05T09:45:29Z</dcterms:created>
  <dcterms:modified xsi:type="dcterms:W3CDTF">2020-05-05T14:09:03Z</dcterms:modified>
</cp:coreProperties>
</file>