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4" r:id="rId1"/>
  </p:sldMasterIdLst>
  <p:sldIdLst>
    <p:sldId id="256" r:id="rId2"/>
  </p:sldIdLst>
  <p:sldSz cx="6858000" cy="12192000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6" d="100"/>
          <a:sy n="56" d="100"/>
        </p:scale>
        <p:origin x="26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6350" y="-15054"/>
            <a:ext cx="6877353" cy="12222107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7947" y="4274727"/>
            <a:ext cx="4370039" cy="2926759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7947" y="7201483"/>
            <a:ext cx="4370039" cy="1950043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968C3-2328-447D-A0D6-66668DD235D0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2BF34-DD10-4448-9C33-06EA68C1DA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364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83734"/>
            <a:ext cx="4760786" cy="6050844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7947378"/>
            <a:ext cx="4760786" cy="2792821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968C3-2328-447D-A0D6-66668DD235D0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2BF34-DD10-4448-9C33-06EA68C1DA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9815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1083733"/>
            <a:ext cx="4554137" cy="5373511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25806" y="6457245"/>
            <a:ext cx="4064853" cy="677333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7947378"/>
            <a:ext cx="4760786" cy="2792821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968C3-2328-447D-A0D6-66668DD235D0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2BF34-DD10-4448-9C33-06EA68C1DA86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362034" y="1405116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5131655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98925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34645"/>
            <a:ext cx="4760786" cy="4614151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8048796"/>
            <a:ext cx="4760786" cy="2691403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968C3-2328-447D-A0D6-66668DD235D0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2BF34-DD10-4448-9C33-06EA68C1DA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59564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1083733"/>
            <a:ext cx="4554137" cy="5373511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7134578"/>
            <a:ext cx="4760787" cy="914219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8048796"/>
            <a:ext cx="4760786" cy="2691403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968C3-2328-447D-A0D6-66668DD235D0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2BF34-DD10-4448-9C33-06EA68C1DA86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362034" y="1405116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5131655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842024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886" y="1083733"/>
            <a:ext cx="4756099" cy="5373511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7134578"/>
            <a:ext cx="4760787" cy="914219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8048796"/>
            <a:ext cx="4760786" cy="2691403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968C3-2328-447D-A0D6-66668DD235D0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2BF34-DD10-4448-9C33-06EA68C1DA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84154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968C3-2328-447D-A0D6-66668DD235D0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2BF34-DD10-4448-9C33-06EA68C1DA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60138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82984" y="1083734"/>
            <a:ext cx="734109" cy="9335913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1083734"/>
            <a:ext cx="3896270" cy="933591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968C3-2328-447D-A0D6-66668DD235D0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2BF34-DD10-4448-9C33-06EA68C1DA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4319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968C3-2328-447D-A0D6-66668DD235D0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2BF34-DD10-4448-9C33-06EA68C1DA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403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4801544"/>
            <a:ext cx="4760786" cy="3247255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8048796"/>
            <a:ext cx="4760786" cy="15296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968C3-2328-447D-A0D6-66668DD235D0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2BF34-DD10-4448-9C33-06EA68C1DA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9639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83733"/>
            <a:ext cx="4760786" cy="234808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841047"/>
            <a:ext cx="2316082" cy="6899150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1903" y="3841050"/>
            <a:ext cx="2316083" cy="6899152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968C3-2328-447D-A0D6-66668DD235D0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2BF34-DD10-4448-9C33-06EA68C1DA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2622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83733"/>
            <a:ext cx="4760785" cy="2348089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3841747"/>
            <a:ext cx="2318004" cy="1024466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199" y="4866216"/>
            <a:ext cx="2318004" cy="587398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99980" y="3841747"/>
            <a:ext cx="2318004" cy="1024466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899980" y="4866216"/>
            <a:ext cx="2318004" cy="587398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968C3-2328-447D-A0D6-66668DD235D0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2BF34-DD10-4448-9C33-06EA68C1DA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1276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083733"/>
            <a:ext cx="4760786" cy="234808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968C3-2328-447D-A0D6-66668DD235D0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2BF34-DD10-4448-9C33-06EA68C1DA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9982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968C3-2328-447D-A0D6-66668DD235D0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2BF34-DD10-4448-9C33-06EA68C1DA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4564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664185"/>
            <a:ext cx="2092637" cy="2272828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8456" y="915423"/>
            <a:ext cx="2539528" cy="982477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4937012"/>
            <a:ext cx="2092637" cy="4594576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968C3-2328-447D-A0D6-66668DD235D0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2BF34-DD10-4448-9C33-06EA68C1DA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8271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8534400"/>
            <a:ext cx="4760786" cy="100753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199" y="1083733"/>
            <a:ext cx="4760786" cy="6836832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9541934"/>
            <a:ext cx="4760786" cy="1198265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968C3-2328-447D-A0D6-66668DD235D0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2BF34-DD10-4448-9C33-06EA68C1DA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2979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6350" y="-15054"/>
            <a:ext cx="6877354" cy="12222107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83733"/>
            <a:ext cx="4760785" cy="234808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3841050"/>
            <a:ext cx="4760786" cy="68991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053944" y="10740202"/>
            <a:ext cx="513099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F968C3-2328-447D-A0D6-66668DD235D0}" type="datetimeFigureOut">
              <a:rPr lang="ru-RU" smtClean="0"/>
              <a:t>05.05.2020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10740202"/>
            <a:ext cx="346723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33507" y="10740202"/>
            <a:ext cx="384479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fld id="{0962BF34-DD10-4448-9C33-06EA68C1DA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6632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  <p:sldLayoutId id="2147483826" r:id="rId12"/>
    <p:sldLayoutId id="2147483827" r:id="rId13"/>
    <p:sldLayoutId id="2147483828" r:id="rId14"/>
    <p:sldLayoutId id="2147483829" r:id="rId15"/>
    <p:sldLayoutId id="2147483830" r:id="rId16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7"/>
          <p:cNvSpPr txBox="1"/>
          <p:nvPr/>
        </p:nvSpPr>
        <p:spPr>
          <a:xfrm>
            <a:off x="656936" y="1187905"/>
            <a:ext cx="5733252" cy="43088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uk-UA" sz="1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ФІНАНСОВА ПІДТРИМКА ШЛЯХОМ ЗДЕШЕВЛЕННЯ КРЕДИТІВ у 2020 році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20093" y="1822610"/>
            <a:ext cx="5613763" cy="599503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uk-UA" sz="1400" b="1" dirty="0">
                <a:solidFill>
                  <a:schemeClr val="tx2">
                    <a:lumMod val="75000"/>
                  </a:schemeClr>
                </a:solidFill>
              </a:rPr>
              <a:t>Компенсація надається на конкурсній основі суб'єктам господарювання агропромислового комплексу, які:</a:t>
            </a:r>
            <a:endParaRPr lang="uk-UA" sz="1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20093" y="2869057"/>
            <a:ext cx="2522765" cy="501886"/>
          </a:xfrm>
          <a:prstGeom prst="rect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r>
              <a:rPr lang="uk-UA" sz="1200" b="1" dirty="0">
                <a:solidFill>
                  <a:schemeClr val="tx2">
                    <a:lumMod val="75000"/>
                  </a:schemeClr>
                </a:solidFill>
              </a:rPr>
              <a:t>- провадять діяльність у галузях </a:t>
            </a:r>
            <a:r>
              <a:rPr lang="uk-UA" sz="1100" b="1" dirty="0">
                <a:solidFill>
                  <a:schemeClr val="tx2">
                    <a:lumMod val="75000"/>
                  </a:schemeClr>
                </a:solidFill>
              </a:rPr>
              <a:t>тваринництва</a:t>
            </a:r>
            <a:endParaRPr lang="uk-UA" sz="11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863715" y="2883779"/>
            <a:ext cx="2522765" cy="4871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r>
              <a:rPr lang="uk-UA" sz="12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sz="11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мають чистий дохід (виручку) від реалізації продукції за останній рік до 20 млн. гривень</a:t>
            </a:r>
            <a:endParaRPr lang="uk-UA" sz="11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1795157" y="2527130"/>
            <a:ext cx="269421" cy="15675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9630" y="2515354"/>
            <a:ext cx="298349" cy="164606"/>
          </a:xfrm>
          <a:prstGeom prst="rect">
            <a:avLst/>
          </a:prstGeom>
        </p:spPr>
      </p:pic>
      <p:sp>
        <p:nvSpPr>
          <p:cNvPr id="10" name="Стрелка вниз 9"/>
          <p:cNvSpPr/>
          <p:nvPr/>
        </p:nvSpPr>
        <p:spPr>
          <a:xfrm>
            <a:off x="1795157" y="3560743"/>
            <a:ext cx="269421" cy="12246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5922" y="3576280"/>
            <a:ext cx="298349" cy="164606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720093" y="3856473"/>
            <a:ext cx="2522765" cy="5483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uk-UA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Сума компенсація на одне господарство не може перевищувати  15 </a:t>
            </a:r>
            <a:r>
              <a:rPr lang="uk-UA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млн.грн</a:t>
            </a:r>
            <a:r>
              <a:rPr lang="uk-UA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 rot="10800000" flipV="1">
            <a:off x="3863713" y="3856473"/>
            <a:ext cx="2522765" cy="5483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uk-UA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Сума компенсація на одне господарство не може перевищувати  5 </a:t>
            </a:r>
            <a:r>
              <a:rPr lang="uk-UA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млн.грн</a:t>
            </a:r>
            <a:r>
              <a:rPr lang="uk-UA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451566" y="4627116"/>
            <a:ext cx="2307227" cy="327419"/>
          </a:xfrm>
          <a:prstGeom prst="rect">
            <a:avLst/>
          </a:prstGeom>
          <a:solidFill>
            <a:schemeClr val="accent4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uk-U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Умови для участі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Стрелка вниз 14"/>
          <p:cNvSpPr/>
          <p:nvPr/>
        </p:nvSpPr>
        <p:spPr>
          <a:xfrm>
            <a:off x="3471957" y="5638481"/>
            <a:ext cx="137160" cy="14205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20093" y="5256968"/>
            <a:ext cx="5613763" cy="9308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375047">
              <a:lnSpc>
                <a:spcPct val="90000"/>
              </a:lnSpc>
              <a:spcBef>
                <a:spcPct val="0"/>
              </a:spcBef>
            </a:pPr>
            <a:r>
              <a:rPr lang="uk-UA" sz="788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</a:t>
            </a:r>
            <a:r>
              <a:rPr lang="uk-UA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1 року </a:t>
            </a:r>
            <a:r>
              <a:rPr lang="uk-UA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покриття виробничих витрат;</a:t>
            </a:r>
          </a:p>
          <a:p>
            <a:pPr defTabSz="375047">
              <a:lnSpc>
                <a:spcPct val="90000"/>
              </a:lnSpc>
              <a:spcBef>
                <a:spcPct val="0"/>
              </a:spcBef>
            </a:pPr>
            <a:r>
              <a:rPr lang="uk-UA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Кредит </a:t>
            </a:r>
            <a:r>
              <a:rPr lang="uk-UA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більше 1 року </a:t>
            </a:r>
            <a:r>
              <a:rPr lang="uk-UA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придбання основних засобів с/г виробництва, здійснення витрат, пов’язаних з будівництвом і реконструкцією виробничих об’єктів с/г призначення, а також для будівництва і реконструкції виробничих об'єктів (у тому числі сховищ для зберігання овочів, фруктів та ягід).</a:t>
            </a:r>
            <a:endParaRPr lang="uk-UA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712007" y="9539785"/>
            <a:ext cx="3921522" cy="9962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375047">
              <a:lnSpc>
                <a:spcPct val="90000"/>
              </a:lnSpc>
              <a:spcBef>
                <a:spcPct val="0"/>
              </a:spcBef>
            </a:pPr>
            <a:r>
              <a:rPr lang="uk-UA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Документи необхідно  подавати  до </a:t>
            </a:r>
            <a:r>
              <a:rPr lang="uk-UA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уповноваженого банку, який підписав </a:t>
            </a:r>
            <a:r>
              <a:rPr lang="uk-UA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Меморандум про співробітництво з Мінекономіки</a:t>
            </a:r>
            <a:endParaRPr lang="uk-UA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459782" y="6339055"/>
            <a:ext cx="2307227" cy="276939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uk-UA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Перелік документів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876846" y="6875304"/>
            <a:ext cx="5153297" cy="7343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281"/>
              </a:spcAft>
            </a:pPr>
            <a:r>
              <a:rPr lang="uk-UA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заявка на участь у </a:t>
            </a:r>
            <a:r>
              <a:rPr lang="uk-UA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конкурсі за встановленою Мінекономіки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формою</a:t>
            </a:r>
            <a:r>
              <a:rPr lang="uk-UA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spcAft>
                <a:spcPts val="281"/>
              </a:spcAft>
            </a:pPr>
            <a:r>
              <a:rPr lang="uk-UA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згода про надання уповноваженим банком Мінекономіки інформації, яка становить банківську таємницю або містить персональні дані, за формою, визначеною уповноваженим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банком</a:t>
            </a:r>
            <a:r>
              <a:rPr lang="uk-UA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Стрелка вниз 19"/>
          <p:cNvSpPr/>
          <p:nvPr/>
        </p:nvSpPr>
        <p:spPr>
          <a:xfrm>
            <a:off x="3491992" y="4997659"/>
            <a:ext cx="242805" cy="1080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876846" y="7869006"/>
            <a:ext cx="5153297" cy="141147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r>
              <a:rPr lang="ru-RU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Компенсація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надається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позичальникам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нараховані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сплачені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поточному </a:t>
            </a:r>
            <a:r>
              <a:rPr lang="ru-RU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році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відсотки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користування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кредитами (</a:t>
            </a:r>
            <a:r>
              <a:rPr lang="ru-RU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поновлювальними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непоновлювальними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крім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овердрафтів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контокорентних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кредитів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у </a:t>
            </a:r>
            <a:r>
              <a:rPr lang="ru-RU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розмірі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1,5 </a:t>
            </a:r>
            <a:r>
              <a:rPr lang="ru-RU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облікової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ставки </a:t>
            </a:r>
            <a:r>
              <a:rPr lang="ru-RU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Національного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банку, </a:t>
            </a:r>
            <a:r>
              <a:rPr lang="ru-RU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діє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дату </a:t>
            </a:r>
            <a:r>
              <a:rPr lang="ru-RU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нарахування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відсотків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але не </a:t>
            </a:r>
            <a:r>
              <a:rPr lang="ru-RU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вище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розмірів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передбачених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кредитними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договорами, </a:t>
            </a:r>
            <a:r>
              <a:rPr lang="ru-RU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зменшених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5 </a:t>
            </a:r>
            <a:r>
              <a:rPr lang="ru-RU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відсоткових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пунктів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Стрелка вниз 23"/>
          <p:cNvSpPr/>
          <p:nvPr/>
        </p:nvSpPr>
        <p:spPr>
          <a:xfrm flipH="1">
            <a:off x="3491993" y="6669449"/>
            <a:ext cx="242804" cy="152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3077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263</TotalTime>
  <Words>232</Words>
  <Application>Microsoft Office PowerPoint</Application>
  <PresentationFormat>Широкоэкранный</PresentationFormat>
  <Paragraphs>14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Times New Roman</vt:lpstr>
      <vt:lpstr>Trebuchet MS</vt:lpstr>
      <vt:lpstr>Wingdings 3</vt:lpstr>
      <vt:lpstr>Аспект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10</cp:revision>
  <cp:lastPrinted>2020-05-05T12:05:46Z</cp:lastPrinted>
  <dcterms:created xsi:type="dcterms:W3CDTF">2020-05-05T09:45:29Z</dcterms:created>
  <dcterms:modified xsi:type="dcterms:W3CDTF">2020-05-05T14:09:03Z</dcterms:modified>
</cp:coreProperties>
</file>