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notesMasterIdLst>
    <p:notesMasterId r:id="rId51"/>
  </p:notesMasterIdLst>
  <p:sldIdLst>
    <p:sldId id="257" r:id="rId13"/>
    <p:sldId id="266" r:id="rId14"/>
    <p:sldId id="288" r:id="rId15"/>
    <p:sldId id="289" r:id="rId16"/>
    <p:sldId id="290" r:id="rId17"/>
    <p:sldId id="261" r:id="rId18"/>
    <p:sldId id="259" r:id="rId19"/>
    <p:sldId id="260" r:id="rId20"/>
    <p:sldId id="293" r:id="rId21"/>
    <p:sldId id="295" r:id="rId22"/>
    <p:sldId id="292" r:id="rId23"/>
    <p:sldId id="296" r:id="rId24"/>
    <p:sldId id="294" r:id="rId25"/>
    <p:sldId id="297" r:id="rId26"/>
    <p:sldId id="291" r:id="rId27"/>
    <p:sldId id="287" r:id="rId28"/>
    <p:sldId id="258" r:id="rId29"/>
    <p:sldId id="283" r:id="rId30"/>
    <p:sldId id="298" r:id="rId31"/>
    <p:sldId id="263" r:id="rId32"/>
    <p:sldId id="264" r:id="rId33"/>
    <p:sldId id="299" r:id="rId34"/>
    <p:sldId id="284" r:id="rId35"/>
    <p:sldId id="285" r:id="rId36"/>
    <p:sldId id="286" r:id="rId37"/>
    <p:sldId id="270" r:id="rId38"/>
    <p:sldId id="272" r:id="rId39"/>
    <p:sldId id="271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300" r:id="rId5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2.jpe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потенційної</a:t>
            </a:r>
            <a:r>
              <a:rPr lang="ru-RU" dirty="0"/>
              <a:t> </a:t>
            </a:r>
            <a:r>
              <a:rPr lang="ru-RU" dirty="0" err="1"/>
              <a:t>урожайності</a:t>
            </a:r>
            <a:r>
              <a:rPr lang="ru-RU" dirty="0"/>
              <a:t> </a:t>
            </a:r>
            <a:r>
              <a:rPr lang="ru-RU" dirty="0" err="1"/>
              <a:t>сортів</a:t>
            </a:r>
            <a:r>
              <a:rPr lang="ru-RU" dirty="0"/>
              <a:t>  </a:t>
            </a:r>
            <a:r>
              <a:rPr lang="ru-RU" dirty="0" err="1"/>
              <a:t>пшениці</a:t>
            </a:r>
            <a:r>
              <a:rPr lang="ru-RU" dirty="0"/>
              <a:t>  м</a:t>
            </a:r>
            <a:r>
              <a:rPr lang="en-US" dirty="0"/>
              <a:t>'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озимої</a:t>
            </a:r>
            <a:r>
              <a:rPr lang="ru-RU" dirty="0"/>
              <a:t> у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Одеської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сортозмін</a:t>
            </a:r>
            <a:r>
              <a:rPr lang="ru-RU" dirty="0"/>
              <a:t> (</a:t>
            </a:r>
            <a:r>
              <a:rPr lang="ru-RU" dirty="0" smtClean="0"/>
              <a:t>1947-2019 </a:t>
            </a:r>
            <a:r>
              <a:rPr lang="ru-RU" dirty="0" err="1"/>
              <a:t>рр</a:t>
            </a:r>
            <a:r>
              <a:rPr lang="ru-RU" dirty="0"/>
              <a:t>.)</a:t>
            </a:r>
          </a:p>
        </c:rich>
      </c:tx>
      <c:layout>
        <c:manualLayout>
          <c:xMode val="edge"/>
          <c:yMode val="edge"/>
          <c:x val="0.15507518913077042"/>
          <c:y val="1.59380692167577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4568966986555745E-2"/>
          <c:y val="0.16885063427295274"/>
          <c:w val="0.90989827146895497"/>
          <c:h val="0.727705579581122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потенційна урожайність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Лист1!$A$2:$A$18</c:f>
              <c:strCache>
                <c:ptCount val="17"/>
                <c:pt idx="0">
                  <c:v>І</c:v>
                </c:pt>
                <c:pt idx="2">
                  <c:v>ІІ</c:v>
                </c:pt>
                <c:pt idx="4">
                  <c:v>ІІІ</c:v>
                </c:pt>
                <c:pt idx="6">
                  <c:v>IV</c:v>
                </c:pt>
                <c:pt idx="8">
                  <c:v>V</c:v>
                </c:pt>
                <c:pt idx="10">
                  <c:v>VI</c:v>
                </c:pt>
                <c:pt idx="12">
                  <c:v>VII</c:v>
                </c:pt>
                <c:pt idx="14">
                  <c:v>VIII</c:v>
                </c:pt>
                <c:pt idx="16">
                  <c:v>ІХ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32.799999999999997</c:v>
                </c:pt>
                <c:pt idx="2">
                  <c:v>46.3</c:v>
                </c:pt>
                <c:pt idx="4">
                  <c:v>49.5</c:v>
                </c:pt>
                <c:pt idx="6">
                  <c:v>58.6</c:v>
                </c:pt>
                <c:pt idx="8">
                  <c:v>65.400000000000006</c:v>
                </c:pt>
                <c:pt idx="10">
                  <c:v>68.900000000000006</c:v>
                </c:pt>
                <c:pt idx="12">
                  <c:v>74.5</c:v>
                </c:pt>
                <c:pt idx="14">
                  <c:v>80.2</c:v>
                </c:pt>
                <c:pt idx="16">
                  <c:v>83.8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фактична урожайність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45028599712087E-2"/>
                  <c:y val="2.5716367901194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17016218703245E-2"/>
                  <c:y val="7.7149103703582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0669208863296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0750476661868047E-2"/>
                  <c:y val="1.0286547160477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6600381329494478E-2"/>
                  <c:y val="-1.0286547160477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2.2133841772659302E-2"/>
                  <c:y val="-2.5716367901194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2450285997120858E-2"/>
                  <c:y val="-1.0286547160477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6600381329494478E-2"/>
                  <c:y val="-5.14327358023881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1.9425842882733899E-2"/>
                  <c:y val="-2.5716367901194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Лист1!$A$2:$A$18</c:f>
              <c:strCache>
                <c:ptCount val="17"/>
                <c:pt idx="0">
                  <c:v>І</c:v>
                </c:pt>
                <c:pt idx="2">
                  <c:v>ІІ</c:v>
                </c:pt>
                <c:pt idx="4">
                  <c:v>ІІІ</c:v>
                </c:pt>
                <c:pt idx="6">
                  <c:v>IV</c:v>
                </c:pt>
                <c:pt idx="8">
                  <c:v>V</c:v>
                </c:pt>
                <c:pt idx="10">
                  <c:v>VI</c:v>
                </c:pt>
                <c:pt idx="12">
                  <c:v>VII</c:v>
                </c:pt>
                <c:pt idx="14">
                  <c:v>VIII</c:v>
                </c:pt>
                <c:pt idx="16">
                  <c:v>ІХ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18.2</c:v>
                </c:pt>
                <c:pt idx="2">
                  <c:v>24.2</c:v>
                </c:pt>
                <c:pt idx="4">
                  <c:v>28.7</c:v>
                </c:pt>
                <c:pt idx="6">
                  <c:v>31.6</c:v>
                </c:pt>
                <c:pt idx="8">
                  <c:v>28.8</c:v>
                </c:pt>
                <c:pt idx="10">
                  <c:v>24.3</c:v>
                </c:pt>
                <c:pt idx="12">
                  <c:v>23.5</c:v>
                </c:pt>
                <c:pt idx="14">
                  <c:v>29.6</c:v>
                </c:pt>
                <c:pt idx="16">
                  <c:v>33.4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6682112"/>
        <c:axId val="196684032"/>
      </c:barChart>
      <c:catAx>
        <c:axId val="196682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err="1" smtClean="0"/>
                  <a:t>Сортозміна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від</a:t>
                </a:r>
                <a:r>
                  <a:rPr lang="ru-RU" dirty="0" smtClean="0"/>
                  <a:t> 12 </a:t>
                </a:r>
                <a:r>
                  <a:rPr lang="ru-RU" dirty="0" err="1" smtClean="0"/>
                  <a:t>років</a:t>
                </a:r>
                <a:r>
                  <a:rPr lang="ru-RU" dirty="0" smtClean="0"/>
                  <a:t> до 5-7 </a:t>
                </a:r>
                <a:r>
                  <a:rPr lang="ru-RU" dirty="0" err="1" smtClean="0"/>
                  <a:t>років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36727862116079302"/>
              <c:y val="0.94148616542422914"/>
            </c:manualLayout>
          </c:layout>
          <c:overlay val="0"/>
        </c:title>
        <c:majorTickMark val="none"/>
        <c:minorTickMark val="none"/>
        <c:tickLblPos val="nextTo"/>
        <c:crossAx val="196684032"/>
        <c:crosses val="autoZero"/>
        <c:auto val="1"/>
        <c:lblAlgn val="ctr"/>
        <c:lblOffset val="100"/>
        <c:noMultiLvlLbl val="0"/>
      </c:catAx>
      <c:valAx>
        <c:axId val="196684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latin typeface="Arial Black" panose="020B0A04020102020204" pitchFamily="34" charset="0"/>
                  </a:defRPr>
                </a:pPr>
                <a:r>
                  <a:rPr lang="ru-RU" sz="1200" b="1" dirty="0" err="1" smtClean="0">
                    <a:latin typeface="Arial Black" panose="020B0A04020102020204" pitchFamily="34" charset="0"/>
                  </a:rPr>
                  <a:t>Урожайність</a:t>
                </a:r>
                <a:r>
                  <a:rPr lang="ru-RU" sz="1200" b="1" baseline="0" dirty="0" smtClean="0">
                    <a:latin typeface="Arial Black" panose="020B0A04020102020204" pitchFamily="34" charset="0"/>
                  </a:rPr>
                  <a:t> , ц/га</a:t>
                </a:r>
                <a:endParaRPr lang="ru-RU" sz="1200" b="1" dirty="0">
                  <a:latin typeface="Arial Black" panose="020B0A040201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3822758469244351E-4"/>
              <c:y val="0.377105223885281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96682112"/>
        <c:crosses val="autoZero"/>
        <c:crossBetween val="between"/>
      </c:valAx>
      <c:spPr>
        <a:solidFill>
          <a:schemeClr val="accent3">
            <a:lumMod val="20000"/>
            <a:lumOff val="80000"/>
          </a:schemeClr>
        </a:solidFill>
      </c:spPr>
    </c:plotArea>
    <c:legend>
      <c:legendPos val="t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23895878574092599"/>
          <c:y val="0.18261192846637905"/>
          <c:w val="0.52280722469509322"/>
          <c:h val="5.8939282845420937E-2"/>
        </c:manualLayout>
      </c:layout>
      <c:overlay val="0"/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25400" ty="25400" sx="100000" sy="100000" flip="none" algn="tl"/>
    </a:blipFill>
  </c:spPr>
  <c:txPr>
    <a:bodyPr/>
    <a:lstStyle/>
    <a:p>
      <a:pPr>
        <a:defRPr sz="1400" baseline="0"/>
      </a:pPr>
      <a:endParaRPr lang="ru-RU"/>
    </a:p>
  </c:txPr>
  <c:externalData r:id="rId3">
    <c:autoUpdate val="0"/>
  </c:externalData>
  <c:userShapes r:id="rId4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2.jpe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0.20939</cdr:x>
      <cdr:y>0.75114</cdr:y>
    </cdr:from>
    <cdr:to>
      <cdr:x>0.29328</cdr:x>
      <cdr:y>0.81215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16460" y="3709480"/>
          <a:ext cx="767825" cy="301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52,3%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0.31953</cdr:x>
      <cdr:y>0.75055</cdr:y>
    </cdr:from>
    <cdr:to>
      <cdr:x>0.39182</cdr:x>
      <cdr:y>0.80812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24572" y="3706560"/>
          <a:ext cx="661653" cy="284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57,9%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0.64996</cdr:x>
      <cdr:y>0.73844</cdr:y>
    </cdr:from>
    <cdr:to>
      <cdr:x>0.71944</cdr:x>
      <cdr:y>0.81875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48908" y="3646754"/>
          <a:ext cx="635933" cy="396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200" b="1" dirty="0" smtClean="0">
              <a:latin typeface="Arial" panose="020B0604020202020204" pitchFamily="34" charset="0"/>
              <a:cs typeface="Arial" panose="020B0604020202020204" pitchFamily="34" charset="0"/>
            </a:rPr>
            <a:t>35,3%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0.93579</cdr:x>
      <cdr:y>0.74925</cdr:y>
    </cdr:from>
    <cdr:to>
      <cdr:x>1</cdr:x>
      <cdr:y>0.80764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565019" y="3700167"/>
          <a:ext cx="587737" cy="288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1100" dirty="0" smtClean="0"/>
            <a:t>       </a:t>
          </a:r>
          <a:r>
            <a:rPr lang="uk-UA" sz="1200" b="1" dirty="0" smtClean="0"/>
            <a:t>40,2</a:t>
          </a:r>
          <a:endParaRPr lang="ru-RU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1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1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E0907A25-E87D-4494-8E58-B211E016CE13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2089" tIns="46045" rIns="92089" bIns="4604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1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6331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7BBB9798-42D1-4324-8D8C-F4B6999D7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4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B1C7F-3D52-4C39-8E8A-1EFF224F503A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0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3E2D-C1AE-4AF7-A289-89AA65BA80AD}" type="slidenum">
              <a:rPr lang="uk-UA" smtClean="0">
                <a:solidFill>
                  <a:prstClr val="black"/>
                </a:solidFill>
              </a:rPr>
              <a:pPr/>
              <a:t>3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B9798-42D1-4324-8D8C-F4B6999D74F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1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0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242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5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7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41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2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3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7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7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2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99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1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1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0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6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9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9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994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043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329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501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287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595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632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315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2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183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43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686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152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574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756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920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09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77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547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89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126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149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871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4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4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8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7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92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3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28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06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1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3F70A-B06E-4BFD-8AB6-09964CB77DA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47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BF00B-4B18-44A5-970A-AA055CB504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25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5CEF7-9DB3-424C-B82C-66446E5DEFC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9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1022B-683A-4EE0-A625-698DAF00783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56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7AA2B-0409-4E58-B6AE-B5BAFBB854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99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4A1DC-C434-46B9-8DEE-1410FF15DB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60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1925C-6D81-44DE-B346-087A699F46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5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35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4C106-6CD1-4A82-B45E-39818E5159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83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8BAA2-E77A-4C88-B13F-F03B67606C0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32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E8C7B-B6E6-4373-A9CC-FFFF5A5218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84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5FBB6-C766-41AA-A9D2-9C8757D2BC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89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2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5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5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1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1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1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33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9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20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5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2739E1-F2AC-40B3-B941-BCFBF0B43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99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8A819A-CF16-4A9B-86F4-B85E768C1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47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FB61E7-DAA6-4E4E-99A4-C9519A427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895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06B307-FCA4-4B27-A93F-5F6BF7EC3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107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06F0F2-D08B-4E13-BE68-3B3140FFF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0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114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E3BADE-F165-4591-B948-6673F5C17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49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1B7F79-FE6C-4780-A26D-79FBA81D2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7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BB78BD-70CD-4BA4-8C26-E597D0FA1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08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F0E6CA-9C21-4EF3-B3DF-9EC74EBAF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68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D3087E-3B92-432E-B04D-6DBB0AB3D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85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BEC3A6-3E0A-4181-AC9A-1FE69B51D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17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696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40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83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0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7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8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43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727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533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93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98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33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772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17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7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626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602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50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5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436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19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32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93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16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A98AB-FBF5-447A-902B-3C5571793D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8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BAAE7-83DA-4F4A-A7B1-03C1042D2F2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6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94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02A55-B510-4BC2-9DBC-B4ADCD114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640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DFDE5-9819-4C9C-A579-403FFA1A820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870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DAA7C-68D0-4DE5-85EE-A22B2C49E07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397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E1CFF-D8C7-4900-BD58-2BABD60C070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34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88B10-0D3E-487B-95A5-5900D04A9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95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D6D40-30CD-4115-A89E-1533847A73C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6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6F425-6AC7-41F9-A5E7-D7F23BE9210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50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D1A4F-B05B-43A6-9736-0E3F596BA0E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324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F1E6D-0913-41BC-86D2-713C3741C2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528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61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5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4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560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528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080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874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479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98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01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2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28AB6-A39A-481F-AEC9-1B07730D5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BB1987-B3CA-464A-B131-562221218B3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5" y="617221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1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4C8C7A-C4B9-403F-8A98-030CC5EE6EE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6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7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7FC9C-5284-4B2E-8679-747E829C05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53209-AE66-4615-85C0-8407BB1514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F7C07E-EAE3-49D9-A303-8EB20D5BB0A9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0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4C0D07-A4C0-46A6-86DC-AD3CBE24D2C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E39B10B-B2D4-493A-B4B5-BC547E07E9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7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60F6D-B97D-4B3B-A51E-A8A8BAC381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EECBA-625F-4C87-8951-45D696EB02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E49D5-70DC-453E-AFE7-4EE14272BE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8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AA984-83F1-4B6A-87AA-16AD3EE4E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0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F434EE-2C46-4CFE-89A9-14E85135F3B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7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emf"/><Relationship Id="rId4" Type="http://schemas.openxmlformats.org/officeDocument/2006/relationships/oleObject" Target="../embeddings/_________Microsoft_Word_97-20031.doc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иша\Pictures\P10103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3"/>
          <a:stretch/>
        </p:blipFill>
        <p:spPr bwMode="auto">
          <a:xfrm>
            <a:off x="0" y="-10548"/>
            <a:ext cx="9144000" cy="68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3501008"/>
            <a:ext cx="7482138" cy="2616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Сорти  пшениці м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якої озимої</a:t>
            </a:r>
            <a:r>
              <a:rPr lang="uk-UA" sz="2800" b="1" dirty="0">
                <a:solidFill>
                  <a:prstClr val="black"/>
                </a:solidFill>
                <a:latin typeface="Times New Roman"/>
                <a:ea typeface="Calibri"/>
              </a:rPr>
              <a:t>  селекції</a:t>
            </a:r>
          </a:p>
          <a:p>
            <a:pPr algn="ctr">
              <a:defRPr/>
            </a:pPr>
            <a:r>
              <a:rPr lang="uk-UA" sz="2800" b="1" dirty="0">
                <a:solidFill>
                  <a:prstClr val="black"/>
                </a:solidFill>
                <a:latin typeface="Times New Roman"/>
                <a:ea typeface="Calibri"/>
              </a:rPr>
              <a:t> СГІ – НЦ НС   в сучасному виробництві</a:t>
            </a:r>
          </a:p>
          <a:p>
            <a:pPr algn="ctr">
              <a:defRPr/>
            </a:pPr>
            <a:endParaRPr lang="uk-UA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Литвиненко Микола Антонович</a:t>
            </a:r>
          </a:p>
          <a:p>
            <a:pPr>
              <a:defRPr/>
            </a:pP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Завідувач відділу селекції та насінництва пшениці СГІ – НЦ НС</a:t>
            </a:r>
          </a:p>
          <a:p>
            <a:pPr>
              <a:defRPr/>
            </a:pP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Академік НААН, професор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506341"/>
            <a:ext cx="8640960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/>
              </a:rPr>
              <a:t>Стан </a:t>
            </a:r>
            <a:r>
              <a:rPr lang="ru-RU" sz="2800" b="1" dirty="0" err="1">
                <a:solidFill>
                  <a:prstClr val="black"/>
                </a:solidFill>
                <a:latin typeface="Times New Roman"/>
              </a:rPr>
              <a:t>посівів</a:t>
            </a:r>
            <a:r>
              <a:rPr lang="ru-RU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/>
              </a:rPr>
              <a:t>озимої</a:t>
            </a:r>
            <a:r>
              <a:rPr lang="ru-RU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Times New Roman"/>
              </a:rPr>
              <a:t>пшениці</a:t>
            </a:r>
            <a:r>
              <a:rPr lang="ru-RU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</a:rPr>
              <a:t>та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/>
              </a:rPr>
              <a:t>невідкладні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/>
              </a:rPr>
              <a:t>агротехнічні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</a:rPr>
              <a:t> і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/>
              </a:rPr>
              <a:t>біологічні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</a:rPr>
              <a:t> заходи для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/>
              </a:rPr>
              <a:t>отримання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/>
              </a:rPr>
              <a:t>цьогорічного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/>
              </a:rPr>
              <a:t>врожаю</a:t>
            </a:r>
            <a:endParaRPr lang="ru-RU" sz="2800" dirty="0">
              <a:solidFill>
                <a:prstClr val="black"/>
              </a:solidFill>
              <a:latin typeface="Times New Roman"/>
            </a:endParaRPr>
          </a:p>
          <a:p>
            <a:pPr algn="ctr">
              <a:defRPr/>
            </a:pPr>
            <a:endParaRPr lang="uk-UA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Литвиненко Микола Антонович</a:t>
            </a:r>
          </a:p>
          <a:p>
            <a:pPr>
              <a:defRPr/>
            </a:pP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Завідуючий відділом </a:t>
            </a: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селекції та насінництва пшениці СГІ – НЦ НС</a:t>
            </a:r>
          </a:p>
          <a:p>
            <a:pPr>
              <a:defRPr/>
            </a:pP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академік НААН, професор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722519" cy="684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2426"/>
            <a:ext cx="4626049" cy="682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6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9"/>
          <a:stretch>
            <a:fillRect/>
          </a:stretch>
        </p:blipFill>
        <p:spPr bwMode="auto">
          <a:xfrm>
            <a:off x="78838" y="-7222"/>
            <a:ext cx="9065161" cy="6748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840222" y="476672"/>
            <a:ext cx="3587762" cy="360040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solidFill>
              <a:sysClr val="window" lastClr="FFFFFF">
                <a:lumMod val="95000"/>
                <a:lumOff val="0"/>
              </a:sysClr>
            </a:solidFill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Попередник - соняшник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5508104" y="421426"/>
            <a:ext cx="3240360" cy="559301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solidFill>
              <a:sysClr val="window" lastClr="FFFFFF">
                <a:lumMod val="95000"/>
                <a:lumOff val="0"/>
              </a:sysClr>
            </a:solidFill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Попередник – кукурудза на силос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059832" y="-7222"/>
            <a:ext cx="1800200" cy="6748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847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77" y="-5680"/>
            <a:ext cx="4775191" cy="663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14" y="97647"/>
            <a:ext cx="4543839" cy="664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70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117_101757_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/>
          <a:stretch>
            <a:fillRect/>
          </a:stretch>
        </p:blipFill>
        <p:spPr bwMode="auto">
          <a:xfrm>
            <a:off x="0" y="-99392"/>
            <a:ext cx="9144000" cy="67687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755576" y="404664"/>
            <a:ext cx="2520280" cy="349885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solidFill>
              <a:sysClr val="window" lastClr="FFFFFF">
                <a:lumMod val="95000"/>
                <a:lumOff val="0"/>
              </a:sysClr>
            </a:solidFill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Попередник - соняшник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6012160" y="411649"/>
            <a:ext cx="2359521" cy="342900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solidFill>
              <a:sysClr val="window" lastClr="FFFFFF">
                <a:lumMod val="95000"/>
                <a:lumOff val="0"/>
              </a:sysClr>
            </a:solidFill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Попередник - </a:t>
            </a:r>
            <a:r>
              <a:rPr lang="uk-UA" sz="16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горох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5004048" y="0"/>
            <a:ext cx="432048" cy="6525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983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77" y="-5680"/>
            <a:ext cx="4775191" cy="663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09" y="19585"/>
            <a:ext cx="4459094" cy="663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227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897846"/>
              </p:ext>
            </p:extLst>
          </p:nvPr>
        </p:nvGraphicFramePr>
        <p:xfrm>
          <a:off x="100816" y="1412776"/>
          <a:ext cx="9144001" cy="5382996"/>
        </p:xfrm>
        <a:graphic>
          <a:graphicData uri="http://schemas.openxmlformats.org/drawingml/2006/table">
            <a:tbl>
              <a:tblPr firstRow="1" firstCol="1" bandRow="1"/>
              <a:tblGrid>
                <a:gridCol w="1518856"/>
                <a:gridCol w="1084826"/>
                <a:gridCol w="1307595"/>
                <a:gridCol w="1308181"/>
                <a:gridCol w="1308181"/>
                <a:gridCol w="1308181"/>
                <a:gridCol w="1308181"/>
              </a:tblGrid>
              <a:tr h="1512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Попередник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Вміст </a:t>
                      </a:r>
                      <a:r>
                        <a:rPr lang="uk-UA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цукрів</a:t>
                      </a: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Етап розвитку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Висота рослин, см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Довжина корінців, см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стебел кущення, </a:t>
                      </a:r>
                      <a:r>
                        <a:rPr lang="uk-UA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листків, шт.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0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14,8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7-9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0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Горох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13,5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11,0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Соняшник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10,7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10,5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Люцерна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0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Кукурудза на силос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23" marR="56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26304"/>
            <a:ext cx="934563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 посівів озимої пшениці у залежності від попередників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20.02.2020 року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23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415598"/>
              </p:ext>
            </p:extLst>
          </p:nvPr>
        </p:nvGraphicFramePr>
        <p:xfrm>
          <a:off x="0" y="0"/>
          <a:ext cx="91313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Document" r:id="rId4" imgW="3627967" imgH="348347" progId="Word.Document.8">
                  <p:embed/>
                </p:oleObj>
              </mc:Choice>
              <mc:Fallback>
                <p:oleObj name="Document" r:id="rId4" imgW="3627967" imgH="34834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31300" cy="866775"/>
                      </a:xfrm>
                      <a:prstGeom prst="rect">
                        <a:avLst/>
                      </a:prstGeom>
                      <a:solidFill>
                        <a:srgbClr val="BBF3D7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517068"/>
              </p:ext>
            </p:extLst>
          </p:nvPr>
        </p:nvGraphicFramePr>
        <p:xfrm>
          <a:off x="0" y="764704"/>
          <a:ext cx="9144000" cy="646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Документ" r:id="rId6" imgW="8091235" imgH="5713785" progId="Word.Document.8">
                  <p:embed/>
                </p:oleObj>
              </mc:Choice>
              <mc:Fallback>
                <p:oleObj name="Документ" r:id="rId6" imgW="8091235" imgH="571378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4704"/>
                        <a:ext cx="9144000" cy="6464300"/>
                      </a:xfrm>
                      <a:prstGeom prst="rect">
                        <a:avLst/>
                      </a:prstGeom>
                      <a:solidFill>
                        <a:srgbClr val="BBF3D7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8898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755520"/>
              </p:ext>
            </p:extLst>
          </p:nvPr>
        </p:nvGraphicFramePr>
        <p:xfrm>
          <a:off x="40829" y="548680"/>
          <a:ext cx="9144000" cy="6192689"/>
        </p:xfrm>
        <a:graphic>
          <a:graphicData uri="http://schemas.openxmlformats.org/drawingml/2006/table">
            <a:tbl>
              <a:tblPr firstRow="1" firstCol="1" bandRow="1"/>
              <a:tblGrid>
                <a:gridCol w="415721"/>
                <a:gridCol w="8728279"/>
              </a:tblGrid>
              <a:tr h="1629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 урахуванням агротехнічного аналізу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грунту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для отримання урожаю 5-6 т/га якісного продовольчого зерна ІІ і ІІІ класу необхідно орієнтовно внести на 1 ц/га запланованого урожаю 3-3,5 кг в діючій речовині азоту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2-2,5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кг фосфору та 2,2-2,5 кг калію.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indent="266700"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Осінню, як основне добриво та в передпосівне внесення відводиться 30 % загальної кількості азоту та 70-80% фосфорно-калійних добрив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Внесення решти азотних добрив (40-50 % від запланованого) здійснити в ранньовесняний період в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грунт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розкидним або прикореневим способом, 20-30 % азоту внести позакореневим способом в період літньої вегетації.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Для внесення в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грунт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краще використовувати аміачну селітру (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- 34%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сульфат амонію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(NH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– 21%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або рідка форма </a:t>
                      </a:r>
                      <a:r>
                        <a:rPr lang="uk-UA" sz="18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КАСів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28-30%.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Для підвищення урожайності й особливо якості зерна буде ефективним позакореневе підживлення в 2-3 прийоми від фази трубкування до колосіння сумарно: карбамід – 30 кг/га,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монокалійфосфат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– 10 кг/га, та сульфат калію – 20 кг/га в діючій речовині.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Інтенсивна технологія передбачає також внесення різних форм мікродобрив та регуляторів росту позакореневим способом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Підживлення азотними добривами при внесенні в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грунт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буде ефективним тільки при наявності достатньої кількості вологи у верхньому шарі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грунту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й позакореневе підживлення – тільки при умові чистої від хвороб і достатньо розвинутої фізіологічно активної листової маси.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496" y="9492"/>
            <a:ext cx="9000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Особливості  технології  вирощування озимої  пшениці в </a:t>
            </a:r>
            <a:r>
              <a:rPr lang="uk-UA" alt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2020році</a:t>
            </a:r>
            <a:endParaRPr lang="ru-RU" alt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34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547258"/>
              </p:ext>
            </p:extLst>
          </p:nvPr>
        </p:nvGraphicFramePr>
        <p:xfrm>
          <a:off x="107503" y="764710"/>
          <a:ext cx="9036497" cy="6004776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3229299"/>
                <a:gridCol w="1570628"/>
                <a:gridCol w="1570628"/>
                <a:gridCol w="1396387"/>
                <a:gridCol w="1269555"/>
              </a:tblGrid>
              <a:tr h="3434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Установи – оригінатори сортів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Кількість сортів в Реєстрі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Орієнтовні площі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шт.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тис. га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%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Селекційні установи НААН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201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41,6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3430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55,3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600" dirty="0">
                          <a:effectLst/>
                        </a:rPr>
                        <a:t>СГІ – НЦ НС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15,9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2140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34,5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effectLst/>
                        </a:rPr>
                        <a:t>2. МІП </a:t>
                      </a:r>
                      <a:r>
                        <a:rPr lang="uk-UA" sz="1600" dirty="0">
                          <a:effectLst/>
                        </a:rPr>
                        <a:t>ім. Ремесла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7,7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620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10,0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effectLst/>
                        </a:rPr>
                        <a:t>3. ІР </a:t>
                      </a:r>
                      <a:r>
                        <a:rPr lang="uk-UA" sz="1600" dirty="0">
                          <a:effectLst/>
                        </a:rPr>
                        <a:t>ім. Юр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r>
                        <a:rPr lang="uk-UA" sz="1600" dirty="0" err="1">
                          <a:effectLst/>
                        </a:rPr>
                        <a:t>єва</a:t>
                      </a:r>
                      <a:r>
                        <a:rPr lang="uk-UA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4,8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180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2,9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effectLst/>
                        </a:rPr>
                        <a:t>4. Білоцерківська </a:t>
                      </a:r>
                      <a:r>
                        <a:rPr lang="uk-UA" sz="1600" dirty="0">
                          <a:effectLst/>
                        </a:rPr>
                        <a:t>СДС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3,7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140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2,2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effectLst/>
                        </a:rPr>
                        <a:t>5. ННЦ </a:t>
                      </a:r>
                      <a:r>
                        <a:rPr lang="uk-UA" sz="1600" dirty="0">
                          <a:effectLst/>
                        </a:rPr>
                        <a:t>ІЗ НААН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3,5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160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47075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effectLst/>
                        </a:rPr>
                        <a:t>6. Інститут </a:t>
                      </a:r>
                      <a:r>
                        <a:rPr lang="uk-UA" sz="1600" dirty="0">
                          <a:effectLst/>
                        </a:rPr>
                        <a:t>зрошуваного землеробства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2,3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1,9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31922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effectLst/>
                        </a:rPr>
                        <a:t>7. Донецька </a:t>
                      </a:r>
                      <a:r>
                        <a:rPr lang="uk-UA" sz="1600" dirty="0">
                          <a:effectLst/>
                        </a:rPr>
                        <a:t>СДС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2,1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1,2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effectLst/>
                        </a:rPr>
                        <a:t>8. Інститут </a:t>
                      </a:r>
                      <a:r>
                        <a:rPr lang="uk-UA" sz="1600" dirty="0">
                          <a:effectLst/>
                        </a:rPr>
                        <a:t>БК ЦБ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0,8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0,3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4707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Інститут фізіології рослин і генетики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98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20,2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1960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31,6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Приватні вітчизняні компанії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13,9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2,1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Зарубіжні компанії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28,5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680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11,0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Всього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483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1004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6200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1000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 т.ч. вітчизняні оригінатори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345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71,5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5518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89,0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  <a:tr h="3434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закордонні компанії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28,5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680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11,0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7" marR="60557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33" y="116632"/>
            <a:ext cx="9144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uk-UA" alt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 сортових ресурсів пшениці м</a:t>
            </a:r>
            <a:r>
              <a:rPr lang="en-US" alt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lang="uk-UA" alt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якої озимої та орієнтовні площі посіву (%)</a:t>
            </a:r>
          </a:p>
          <a:p>
            <a:pPr algn="ctr"/>
            <a:r>
              <a:rPr lang="uk-UA" alt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Україні в 2019 р.</a:t>
            </a:r>
            <a:endParaRPr lang="ru-RU" alt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40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37906612"/>
              </p:ext>
            </p:extLst>
          </p:nvPr>
        </p:nvGraphicFramePr>
        <p:xfrm>
          <a:off x="-32579" y="0"/>
          <a:ext cx="9152756" cy="4938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382883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55,4%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1161" y="371152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371152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6256" y="370016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31,5%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371152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36,9%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005940"/>
            <a:ext cx="89890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</a:rPr>
              <a:t>1947-1959  </a:t>
            </a:r>
            <a:r>
              <a:rPr lang="ru-RU" sz="1100" dirty="0" smtClean="0">
                <a:solidFill>
                  <a:prstClr val="black"/>
                </a:solidFill>
              </a:rPr>
              <a:t>   1960-1967           </a:t>
            </a:r>
            <a:r>
              <a:rPr lang="ru-RU" sz="1100" dirty="0">
                <a:solidFill>
                  <a:prstClr val="black"/>
                </a:solidFill>
              </a:rPr>
              <a:t>1968-1975          1976-1990         1991-1996          1997-2000    </a:t>
            </a:r>
            <a:r>
              <a:rPr lang="ru-RU" sz="1100" dirty="0" smtClean="0">
                <a:solidFill>
                  <a:prstClr val="black"/>
                </a:solidFill>
              </a:rPr>
              <a:t>    </a:t>
            </a:r>
            <a:r>
              <a:rPr lang="ru-RU" sz="1100" dirty="0">
                <a:solidFill>
                  <a:prstClr val="black"/>
                </a:solidFill>
              </a:rPr>
              <a:t>2001-2010        </a:t>
            </a:r>
            <a:r>
              <a:rPr lang="ru-RU" sz="1100" dirty="0" smtClean="0">
                <a:solidFill>
                  <a:prstClr val="black"/>
                </a:solidFill>
              </a:rPr>
              <a:t>2011-2015   2016-2020</a:t>
            </a:r>
          </a:p>
          <a:p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</a:t>
            </a:r>
            <a:r>
              <a:rPr lang="ru-RU" sz="1100" dirty="0" err="1" smtClean="0">
                <a:solidFill>
                  <a:prstClr val="black"/>
                </a:solidFill>
              </a:rPr>
              <a:t>Мудрість</a:t>
            </a:r>
            <a:r>
              <a:rPr lang="ru-RU" sz="1100" dirty="0" smtClean="0">
                <a:solidFill>
                  <a:prstClr val="black"/>
                </a:solidFill>
              </a:rPr>
              <a:t> од. </a:t>
            </a:r>
            <a:endParaRPr lang="ru-RU" sz="1100" dirty="0">
              <a:solidFill>
                <a:prstClr val="black"/>
              </a:solidFill>
            </a:endParaRPr>
          </a:p>
          <a:p>
            <a:r>
              <a:rPr lang="ru-RU" sz="1100" dirty="0">
                <a:solidFill>
                  <a:prstClr val="black"/>
                </a:solidFill>
              </a:rPr>
              <a:t>Одес</a:t>
            </a:r>
            <a:r>
              <a:rPr lang="uk-UA" sz="1100" dirty="0" err="1">
                <a:solidFill>
                  <a:prstClr val="black"/>
                </a:solidFill>
              </a:rPr>
              <a:t>ька</a:t>
            </a:r>
            <a:r>
              <a:rPr lang="uk-UA" sz="1100" dirty="0">
                <a:solidFill>
                  <a:prstClr val="black"/>
                </a:solidFill>
              </a:rPr>
              <a:t> 3    </a:t>
            </a:r>
            <a:r>
              <a:rPr lang="uk-UA" sz="1100" dirty="0" smtClean="0">
                <a:solidFill>
                  <a:prstClr val="black"/>
                </a:solidFill>
              </a:rPr>
              <a:t> Безоста </a:t>
            </a:r>
            <a:r>
              <a:rPr lang="uk-UA" sz="1100" dirty="0">
                <a:solidFill>
                  <a:prstClr val="black"/>
                </a:solidFill>
              </a:rPr>
              <a:t>1           Одеська 51        </a:t>
            </a:r>
            <a:r>
              <a:rPr lang="uk-UA" sz="1100" dirty="0" err="1">
                <a:solidFill>
                  <a:prstClr val="black"/>
                </a:solidFill>
              </a:rPr>
              <a:t>Одеська</a:t>
            </a:r>
            <a:r>
              <a:rPr lang="uk-UA" sz="1100" dirty="0">
                <a:solidFill>
                  <a:prstClr val="black"/>
                </a:solidFill>
              </a:rPr>
              <a:t> 51       Альбатрос        Фантазія</a:t>
            </a:r>
            <a:r>
              <a:rPr lang="ru-RU" sz="1100" dirty="0">
                <a:solidFill>
                  <a:prstClr val="black"/>
                </a:solidFill>
              </a:rPr>
              <a:t>       </a:t>
            </a:r>
            <a:r>
              <a:rPr lang="ru-RU" sz="1100" dirty="0" smtClean="0">
                <a:solidFill>
                  <a:prstClr val="black"/>
                </a:solidFill>
              </a:rPr>
              <a:t>   </a:t>
            </a:r>
            <a:r>
              <a:rPr lang="ru-RU" sz="1100" dirty="0" err="1">
                <a:solidFill>
                  <a:prstClr val="black"/>
                </a:solidFill>
              </a:rPr>
              <a:t>Одеська</a:t>
            </a:r>
            <a:r>
              <a:rPr lang="ru-RU" sz="1100" dirty="0">
                <a:solidFill>
                  <a:prstClr val="black"/>
                </a:solidFill>
              </a:rPr>
              <a:t> 267    </a:t>
            </a:r>
            <a:r>
              <a:rPr lang="ru-RU" sz="1100" dirty="0" smtClean="0">
                <a:solidFill>
                  <a:prstClr val="black"/>
                </a:solidFill>
              </a:rPr>
              <a:t>Писанка      </a:t>
            </a:r>
            <a:r>
              <a:rPr lang="ru-RU" sz="1100" dirty="0" err="1" smtClean="0">
                <a:solidFill>
                  <a:prstClr val="black"/>
                </a:solidFill>
              </a:rPr>
              <a:t>Житниця</a:t>
            </a:r>
            <a:r>
              <a:rPr lang="ru-RU" sz="1100" dirty="0" smtClean="0">
                <a:solidFill>
                  <a:prstClr val="black"/>
                </a:solidFill>
              </a:rPr>
              <a:t> од.</a:t>
            </a:r>
            <a:endParaRPr lang="ru-RU" sz="1100" dirty="0">
              <a:solidFill>
                <a:prstClr val="black"/>
              </a:solidFill>
            </a:endParaRPr>
          </a:p>
          <a:p>
            <a:r>
              <a:rPr lang="uk-UA" sz="1100" dirty="0">
                <a:solidFill>
                  <a:prstClr val="black"/>
                </a:solidFill>
              </a:rPr>
              <a:t>Одеська 16  </a:t>
            </a:r>
            <a:r>
              <a:rPr lang="uk-UA" sz="1100" dirty="0" smtClean="0">
                <a:solidFill>
                  <a:prstClr val="black"/>
                </a:solidFill>
              </a:rPr>
              <a:t> </a:t>
            </a:r>
            <a:r>
              <a:rPr lang="uk-UA" sz="1100" dirty="0">
                <a:solidFill>
                  <a:prstClr val="black"/>
                </a:solidFill>
              </a:rPr>
              <a:t>Аврора               Прибій               Еритр. 127       Українка од.      Красуня        </a:t>
            </a:r>
            <a:r>
              <a:rPr lang="uk-UA" sz="1100" dirty="0" smtClean="0">
                <a:solidFill>
                  <a:prstClr val="black"/>
                </a:solidFill>
              </a:rPr>
              <a:t>  </a:t>
            </a:r>
            <a:r>
              <a:rPr lang="uk-UA" sz="1100" dirty="0">
                <a:solidFill>
                  <a:prstClr val="black"/>
                </a:solidFill>
              </a:rPr>
              <a:t>Селянка          </a:t>
            </a:r>
            <a:r>
              <a:rPr lang="uk-UA" sz="1100" dirty="0" smtClean="0">
                <a:solidFill>
                  <a:prstClr val="black"/>
                </a:solidFill>
              </a:rPr>
              <a:t>Вдала          Журавка од.</a:t>
            </a:r>
            <a:endParaRPr lang="uk-UA" sz="1100" dirty="0">
              <a:solidFill>
                <a:prstClr val="black"/>
              </a:solidFill>
            </a:endParaRPr>
          </a:p>
          <a:p>
            <a:r>
              <a:rPr lang="uk-UA" sz="1100" dirty="0">
                <a:solidFill>
                  <a:prstClr val="black"/>
                </a:solidFill>
              </a:rPr>
              <a:t>                    </a:t>
            </a:r>
            <a:r>
              <a:rPr lang="uk-UA" sz="1100" dirty="0" smtClean="0">
                <a:solidFill>
                  <a:prstClr val="black"/>
                </a:solidFill>
              </a:rPr>
              <a:t>Кавказ                </a:t>
            </a:r>
            <a:r>
              <a:rPr lang="uk-UA" sz="1100" dirty="0">
                <a:solidFill>
                  <a:prstClr val="black"/>
                </a:solidFill>
              </a:rPr>
              <a:t>Степняк             Одеська н/к    Федорівка          Вікторія      </a:t>
            </a:r>
            <a:r>
              <a:rPr lang="uk-UA" sz="1100" dirty="0" smtClean="0">
                <a:solidFill>
                  <a:prstClr val="black"/>
                </a:solidFill>
              </a:rPr>
              <a:t>   </a:t>
            </a:r>
            <a:r>
              <a:rPr lang="uk-UA" sz="1100" dirty="0">
                <a:solidFill>
                  <a:prstClr val="black"/>
                </a:solidFill>
              </a:rPr>
              <a:t>Куяльник         </a:t>
            </a:r>
            <a:r>
              <a:rPr lang="uk-UA" sz="1100" dirty="0" smtClean="0">
                <a:solidFill>
                  <a:prstClr val="black"/>
                </a:solidFill>
              </a:rPr>
              <a:t>Антонівка    Ліра од.</a:t>
            </a:r>
            <a:endParaRPr lang="uk-UA" sz="1100" dirty="0">
              <a:solidFill>
                <a:prstClr val="black"/>
              </a:solidFill>
            </a:endParaRPr>
          </a:p>
          <a:p>
            <a:r>
              <a:rPr lang="uk-UA" sz="1100" dirty="0">
                <a:solidFill>
                  <a:prstClr val="black"/>
                </a:solidFill>
              </a:rPr>
              <a:t>                     </a:t>
            </a:r>
            <a:r>
              <a:rPr lang="uk-UA" sz="1100" dirty="0" smtClean="0">
                <a:solidFill>
                  <a:prstClr val="black"/>
                </a:solidFill>
              </a:rPr>
              <a:t>                         </a:t>
            </a:r>
            <a:r>
              <a:rPr lang="uk-UA" sz="1100" dirty="0">
                <a:solidFill>
                  <a:prstClr val="black"/>
                </a:solidFill>
              </a:rPr>
              <a:t>Еритр. 127         Обрій                                                         </a:t>
            </a:r>
            <a:r>
              <a:rPr lang="uk-UA" sz="1100" dirty="0" smtClean="0">
                <a:solidFill>
                  <a:prstClr val="black"/>
                </a:solidFill>
              </a:rPr>
              <a:t>    </a:t>
            </a:r>
            <a:r>
              <a:rPr lang="uk-UA" sz="1100" dirty="0">
                <a:solidFill>
                  <a:prstClr val="black"/>
                </a:solidFill>
              </a:rPr>
              <a:t>Знахідка          Місія од</a:t>
            </a:r>
            <a:r>
              <a:rPr lang="uk-UA" sz="1100" dirty="0" smtClean="0">
                <a:solidFill>
                  <a:prstClr val="black"/>
                </a:solidFill>
              </a:rPr>
              <a:t>.      Мелодія од.</a:t>
            </a:r>
            <a:endParaRPr lang="uk-UA" sz="1100" dirty="0">
              <a:solidFill>
                <a:prstClr val="black"/>
              </a:solidFill>
            </a:endParaRPr>
          </a:p>
          <a:p>
            <a:r>
              <a:rPr lang="uk-UA" sz="1100" dirty="0">
                <a:solidFill>
                  <a:prstClr val="black"/>
                </a:solidFill>
              </a:rPr>
              <a:t>                     </a:t>
            </a:r>
            <a:r>
              <a:rPr lang="uk-UA" sz="1100" dirty="0" smtClean="0">
                <a:solidFill>
                  <a:prstClr val="black"/>
                </a:solidFill>
              </a:rPr>
              <a:t>                                                  </a:t>
            </a:r>
            <a:r>
              <a:rPr lang="uk-UA" sz="1100" dirty="0" err="1">
                <a:solidFill>
                  <a:prstClr val="black"/>
                </a:solidFill>
              </a:rPr>
              <a:t>Півден</a:t>
            </a:r>
            <a:r>
              <a:rPr lang="uk-UA" sz="1100" dirty="0">
                <a:solidFill>
                  <a:prstClr val="black"/>
                </a:solidFill>
              </a:rPr>
              <a:t>. Зоря                                              </a:t>
            </a:r>
            <a:r>
              <a:rPr lang="uk-UA" sz="1100" dirty="0" smtClean="0">
                <a:solidFill>
                  <a:prstClr val="black"/>
                </a:solidFill>
              </a:rPr>
              <a:t>     </a:t>
            </a:r>
            <a:r>
              <a:rPr lang="uk-UA" sz="1100" dirty="0">
                <a:solidFill>
                  <a:prstClr val="black"/>
                </a:solidFill>
              </a:rPr>
              <a:t>Сирена од.       </a:t>
            </a:r>
            <a:r>
              <a:rPr lang="uk-UA" sz="1100" dirty="0" err="1" smtClean="0">
                <a:solidFill>
                  <a:prstClr val="black"/>
                </a:solidFill>
              </a:rPr>
              <a:t>Благод.од</a:t>
            </a:r>
            <a:r>
              <a:rPr lang="uk-UA" sz="1100" dirty="0">
                <a:solidFill>
                  <a:prstClr val="black"/>
                </a:solidFill>
              </a:rPr>
              <a:t>.</a:t>
            </a:r>
            <a:endParaRPr lang="ru-RU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peragronom.com/storage/2019/291120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62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563535"/>
              </p:ext>
            </p:extLst>
          </p:nvPr>
        </p:nvGraphicFramePr>
        <p:xfrm>
          <a:off x="0" y="995545"/>
          <a:ext cx="9144000" cy="5737336"/>
        </p:xfrm>
        <a:graphic>
          <a:graphicData uri="http://schemas.openxmlformats.org/drawingml/2006/table">
            <a:tbl>
              <a:tblPr/>
              <a:tblGrid>
                <a:gridCol w="4250293"/>
                <a:gridCol w="4893707"/>
              </a:tblGrid>
              <a:tr h="619428">
                <a:tc>
                  <a:txBody>
                    <a:bodyPr/>
                    <a:lstStyle/>
                    <a:p>
                      <a:pPr marL="342900" algn="l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Групи сортів за ознаками і властивостями класифікації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algn="just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Назва сортів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428">
                <a:tc>
                  <a:txBody>
                    <a:bodyPr/>
                    <a:lstStyle/>
                    <a:p>
                      <a:pPr marL="342900" algn="l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1. Високорослі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Times New Roman"/>
                        </a:rPr>
                        <a:t>напівінтенсивного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 типу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4625" indent="0" algn="l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Одеська 267</a:t>
                      </a: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Пилипівка, 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Польовик,</a:t>
                      </a:r>
                      <a:r>
                        <a:rPr lang="uk-UA" sz="16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Ластівка </a:t>
                      </a: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од., Журавка од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414">
                <a:tc>
                  <a:txBody>
                    <a:bodyPr/>
                    <a:lstStyle/>
                    <a:p>
                      <a:pPr marL="342900" algn="l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2.  Середньорослі, універсального типу з високою позитивною реакцією на агрофон (К = 9,8-12,4)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4625" indent="234950" algn="l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Антонівка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Благодарка од., Жайвір,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Ужинок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Заграва од., 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Зиск, Розквіт, СГІ – 100, </a:t>
                      </a:r>
                      <a:r>
                        <a:rPr lang="uk-UA" sz="16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Сториця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Ліра </a:t>
                      </a: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од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., Мудрість од., Традиція од., Кантата од., Житниця од., Катруся од., Нота од.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414">
                <a:tc>
                  <a:txBody>
                    <a:bodyPr/>
                    <a:lstStyle/>
                    <a:p>
                      <a:pPr marL="342900" algn="l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3. 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Times New Roman"/>
                        </a:rPr>
                        <a:t>Середньорослі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універсального типу з підвищеною стійкістю до низьких агрофонів, витривалі до ранніх і пізніх строків сівби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4625" indent="-87313" algn="l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Місія 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од., 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Задумка од,</a:t>
                      </a:r>
                      <a:r>
                        <a:rPr lang="uk-UA" sz="16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 Ветеран, </a:t>
                      </a:r>
                      <a:r>
                        <a:rPr lang="uk-UA" sz="16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Віген</a:t>
                      </a:r>
                      <a:r>
                        <a:rPr lang="uk-UA" sz="16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, Славен, Січ, Гарантія од., Соната од., Гармонія од., Нива од., Оранта од., Октава од., Ліга од., Дума од.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414">
                <a:tc>
                  <a:txBody>
                    <a:bodyPr/>
                    <a:lstStyle/>
                    <a:p>
                      <a:pPr marL="342900" algn="l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4.  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Безості (різновид лютесценс) з груповою стійкістю до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Times New Roman"/>
                        </a:rPr>
                        <a:t>фітозахворювань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 (для екологічно чистих технологій)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21590" algn="l"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effectLst/>
                          <a:latin typeface="Times New Roman"/>
                          <a:ea typeface="Times New Roman"/>
                        </a:rPr>
                        <a:t>Литанівка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 Служниця 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од., Годувальниця од., </a:t>
                      </a: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Істина од., Лебідка од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., Мелодія од.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428">
                <a:tc>
                  <a:txBody>
                    <a:bodyPr/>
                    <a:lstStyle/>
                    <a:p>
                      <a:pPr marL="342900" algn="l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5.  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З підвищеними показниками якості зерна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Times New Roman"/>
                        </a:rPr>
                        <a:t>екстрасильної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 пшениці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21590" algn="l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Куяльник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Небокрай, Зорепад, 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Зиск, Епоха </a:t>
                      </a: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од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., Мудрість од., Ера од., Нива од., Кантата од.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810">
                <a:tc>
                  <a:txBody>
                    <a:bodyPr/>
                    <a:lstStyle/>
                    <a:p>
                      <a:pPr marL="342900" algn="l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6.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Times New Roman"/>
                        </a:rPr>
                        <a:t>Напівкарликові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Times New Roman"/>
                        </a:rPr>
                        <a:t>високоінтенсивного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 типу для високих агрофонів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21590" algn="l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Небокрай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Ватажок, </a:t>
                      </a:r>
                      <a:r>
                        <a:rPr lang="uk-UA" sz="1600" b="1" dirty="0" err="1" smtClean="0">
                          <a:effectLst/>
                          <a:latin typeface="Times New Roman"/>
                          <a:ea typeface="Times New Roman"/>
                        </a:rPr>
                        <a:t>Доброчин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, Хист,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 Княгиня 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Ольга, Вихованка од., </a:t>
                      </a:r>
                      <a:r>
                        <a:rPr lang="uk-UA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Обряд, Наснага, Перепілка, Щедрість од., СГІ-100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014" marR="610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75656" y="164549"/>
            <a:ext cx="51729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222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Класифікація основних сортів озимої м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uk-UA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якої пшениці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22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селекції СГІ - НЦ НС за реакцією на агрофон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22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301221"/>
              </p:ext>
            </p:extLst>
          </p:nvPr>
        </p:nvGraphicFramePr>
        <p:xfrm>
          <a:off x="89755" y="404664"/>
          <a:ext cx="8964489" cy="6375960"/>
        </p:xfrm>
        <a:graphic>
          <a:graphicData uri="http://schemas.openxmlformats.org/drawingml/2006/table">
            <a:tbl>
              <a:tblPr firstRow="1" firstCol="1" bandRow="1"/>
              <a:tblGrid>
                <a:gridCol w="2987758"/>
                <a:gridCol w="3255076"/>
                <a:gridCol w="2721655"/>
              </a:tblGrid>
              <a:tr h="237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Базові сорти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Перспективні сорти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Нові сорти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2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відділ селекції і насінництва  пшениці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Антонівка (2008)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Голубка од. (2011)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Ліра од. (2013)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Нота од. (2017)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Дума од. (2017)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Благодарка (2009)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Традиція од. (2014)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Мудрість од. (2014)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Кантата од. (2016)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Октава од. (2017)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Оранта од. (2017)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Місія од. (2009)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Гарантія од. (2015)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Гармонія (2016)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Ліга од. (2017)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Манера од. (персп.)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Епоха од. (2010)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Нива од. (2014)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Ера од. (2014)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Оптима од. (персп.)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Родзинка од. (персп.)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Ластівка од. (2011)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Журавка од. (2014)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Житниця од. (2016)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Катруся од. (2016)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Годувальниця од. (2009)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Голубка од. (2011)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Литанівка (2008)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Мелодія од. (2014)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Істина од. (2010)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Аксіома од. (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персп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2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лабораторія селекції інтенсивних сортів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Куяльник (2003)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Жайвір (2010)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Зиск (2014)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Селянка (2001), Зміна (2007)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Зорепад (2011)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Січ (2017), Кубок (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персп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Бунчук (2009), Ужинок (2010)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Гурт (2013), Ветеран (2014)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Сториця (2015), Розквіт (2016)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Постать (2017), Хвала (2017)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Дачнянка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персп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.), Паланка (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персп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Одеська 267 (1997), Польовик (2009)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Пилипівка (2011)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Клад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персп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1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Ватажок (11), Небокрай (2011)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Обряд (2014), Наснага (2015),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Перепілка (2016), СГІ-100 (2016)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Кругозір (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персп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31" marR="57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7456"/>
            <a:ext cx="89644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Сортозміна сортів створених у СГІ </a:t>
            </a:r>
            <a:r>
              <a:rPr lang="uk-UA" altLang="ru-RU" sz="1600" b="1" dirty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uk-UA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НЦНС</a:t>
            </a:r>
            <a:endParaRPr lang="ru-RU" alt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78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59152"/>
              </p:ext>
            </p:extLst>
          </p:nvPr>
        </p:nvGraphicFramePr>
        <p:xfrm>
          <a:off x="1" y="980727"/>
          <a:ext cx="9138704" cy="5781669"/>
        </p:xfrm>
        <a:graphic>
          <a:graphicData uri="http://schemas.openxmlformats.org/drawingml/2006/table">
            <a:tbl>
              <a:tblPr firstRow="1" firstCol="1" bandRow="1"/>
              <a:tblGrid>
                <a:gridCol w="2258249"/>
                <a:gridCol w="2770862"/>
                <a:gridCol w="4109593"/>
              </a:tblGrid>
              <a:tr h="351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accent2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Група сортів</a:t>
                      </a:r>
                      <a:endParaRPr lang="ru-RU" sz="12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accent2"/>
                          </a:solidFill>
                          <a:effectLst/>
                          <a:latin typeface="Times New Roman"/>
                          <a:ea typeface="Times New Roman"/>
                        </a:rPr>
                        <a:t>Сорти</a:t>
                      </a:r>
                      <a:endParaRPr lang="ru-RU" sz="12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accent2"/>
                          </a:solidFill>
                          <a:effectLst/>
                          <a:latin typeface="Times New Roman"/>
                          <a:ea typeface="Times New Roman"/>
                        </a:rPr>
                        <a:t>Коротка характеристика</a:t>
                      </a:r>
                      <a:endParaRPr lang="ru-RU" sz="12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Напівкарликові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Континент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Для вирощування за інтенсивною технологією та в умовах зрошення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Гардемарин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Лінкор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effectLst/>
                          <a:latin typeface="Times New Roman"/>
                          <a:ea typeface="Times New Roman"/>
                        </a:rPr>
                        <a:t>Престижний</a:t>
                      </a:r>
                      <a:endParaRPr lang="ru-RU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Кораловий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Надійний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Короткостеблові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</a:rPr>
                        <a:t>Золоте руно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Добре реагує на покращення агрофону та формують високоякісне зерно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Гавань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Лайнер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Ареал одеський 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Універсального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Бурштин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Вирізняються високою екологічною пластичністю та стабільним урожаєм зерна при вирощуванні на різних </a:t>
                      </a: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 агрофонах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типу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Босфор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Крейсер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Блискучий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Шляхетний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Яскравий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3931"/>
            <a:ext cx="891840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Класифікація сучасних сортів пшениці твердої озимої за морфологічним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типом та реакцією на агрофон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25150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uk-UA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ДАНІ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ВИВЧЕННЯ ЗАХІДНОЄВРОПЕЙСЬКИХ СОРТІВ В СОРТОВИПРОБУВАННЯХ ВІДДІЛУ СЕЛЕКЦІЇ І НАСІННИЦТВА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ПШЕНИЦІ СГІ-НЦ 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НС</a:t>
            </a:r>
            <a:endParaRPr lang="uk-UA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144767"/>
              </p:ext>
            </p:extLst>
          </p:nvPr>
        </p:nvGraphicFramePr>
        <p:xfrm>
          <a:off x="0" y="1142984"/>
          <a:ext cx="9144001" cy="57150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2976"/>
                <a:gridCol w="548704"/>
                <a:gridCol w="665742"/>
                <a:gridCol w="785818"/>
                <a:gridCol w="785818"/>
                <a:gridCol w="714380"/>
                <a:gridCol w="1872778"/>
                <a:gridCol w="576064"/>
                <a:gridCol w="2051721"/>
              </a:tblGrid>
              <a:tr h="643457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Група сортів за </a:t>
                      </a:r>
                      <a:r>
                        <a:rPr lang="uk-UA" sz="1400" dirty="0" err="1" smtClean="0"/>
                        <a:t>походжен-ням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Експериментальні поля СГІ – НЦ НС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dirty="0" err="1" smtClean="0"/>
                        <a:t>ДП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ДГ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“Покровське”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13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uk-UA" sz="1200" dirty="0" smtClean="0"/>
                        <a:t>Кількість</a:t>
                      </a:r>
                      <a:r>
                        <a:rPr lang="en-US" sz="1200" dirty="0" smtClean="0"/>
                        <a:t> </a:t>
                      </a:r>
                      <a:r>
                        <a:rPr lang="uk-UA" sz="1200" baseline="0" dirty="0" smtClean="0"/>
                        <a:t> </a:t>
                      </a:r>
                      <a:r>
                        <a:rPr lang="uk-UA" sz="1200" baseline="0" dirty="0" err="1" smtClean="0"/>
                        <a:t>сор-тів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err="1" smtClean="0"/>
                        <a:t>Морозостій-кість</a:t>
                      </a:r>
                      <a:r>
                        <a:rPr lang="uk-UA" sz="1200" dirty="0" smtClean="0"/>
                        <a:t>, 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err="1" smtClean="0"/>
                        <a:t>Стій-кість</a:t>
                      </a:r>
                      <a:r>
                        <a:rPr lang="uk-UA" sz="1200" dirty="0" smtClean="0"/>
                        <a:t> до бурої іржі, 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err="1" smtClean="0"/>
                        <a:t>Стій-кість</a:t>
                      </a:r>
                      <a:r>
                        <a:rPr lang="uk-UA" sz="1200" dirty="0" smtClean="0"/>
                        <a:t> до твердої сажки, 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Урожайність,  ц/га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Кращі сорти виділені за врожайністю, ц/га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err="1" smtClean="0"/>
                        <a:t>Уро-жай-ність</a:t>
                      </a:r>
                      <a:r>
                        <a:rPr lang="uk-UA" sz="1200" dirty="0" smtClean="0"/>
                        <a:t>,  ц/га</a:t>
                      </a:r>
                      <a:endParaRPr lang="ru-RU" sz="1200" dirty="0" smtClean="0"/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Кращі сорти виділені за врожайністю, ц/га</a:t>
                      </a:r>
                      <a:endParaRPr lang="ru-RU" sz="1200" dirty="0" smtClean="0"/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31297"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СГІ –</a:t>
                      </a:r>
                    </a:p>
                    <a:p>
                      <a:pPr algn="l"/>
                      <a:r>
                        <a:rPr lang="uk-UA" sz="1400" dirty="0" smtClean="0"/>
                        <a:t> НЦ НС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10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90,6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39,5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98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65,8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Щедрість</a:t>
                      </a:r>
                      <a:r>
                        <a:rPr lang="uk-UA" sz="1400" baseline="0" dirty="0" smtClean="0"/>
                        <a:t> одеська – 82,2</a:t>
                      </a:r>
                    </a:p>
                    <a:p>
                      <a:pPr algn="l"/>
                      <a:r>
                        <a:rPr lang="uk-UA" sz="1400" baseline="0" dirty="0" smtClean="0"/>
                        <a:t>Жайвір – 73,7</a:t>
                      </a:r>
                    </a:p>
                    <a:p>
                      <a:pPr algn="l"/>
                      <a:r>
                        <a:rPr lang="uk-UA" sz="1400" baseline="0" dirty="0" smtClean="0"/>
                        <a:t>Антонівка – 71,4</a:t>
                      </a:r>
                    </a:p>
                    <a:p>
                      <a:pPr algn="l"/>
                      <a:r>
                        <a:rPr lang="uk-UA" sz="1400" baseline="0" dirty="0" smtClean="0"/>
                        <a:t>Куяльник – 68,2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Жайвір – 52,3</a:t>
                      </a:r>
                    </a:p>
                    <a:p>
                      <a:pPr algn="l"/>
                      <a:r>
                        <a:rPr lang="uk-UA" sz="1400" dirty="0" smtClean="0"/>
                        <a:t>Куяльник – 48,3</a:t>
                      </a:r>
                    </a:p>
                    <a:p>
                      <a:pPr algn="l"/>
                      <a:r>
                        <a:rPr lang="uk-UA" sz="1400" dirty="0" smtClean="0"/>
                        <a:t>Щедрість одеська – 42,7</a:t>
                      </a:r>
                    </a:p>
                    <a:p>
                      <a:pPr algn="l"/>
                      <a:r>
                        <a:rPr lang="uk-UA" sz="1400" dirty="0" smtClean="0"/>
                        <a:t>Вікторія одеська – 41,5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31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Колекція </a:t>
                      </a:r>
                      <a:r>
                        <a:rPr lang="uk-UA" sz="1400" dirty="0" err="1" smtClean="0"/>
                        <a:t>Лімагрейн</a:t>
                      </a:r>
                      <a:endParaRPr lang="ru-RU" sz="1400" dirty="0" smtClean="0"/>
                    </a:p>
                    <a:p>
                      <a:pPr algn="l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47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23,7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53,4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94,1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69,9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LGWF</a:t>
                      </a:r>
                      <a:r>
                        <a:rPr lang="en-US" sz="1400" baseline="0" dirty="0" smtClean="0"/>
                        <a:t> 12-0663 – 84,1</a:t>
                      </a:r>
                    </a:p>
                    <a:p>
                      <a:pPr algn="l"/>
                      <a:r>
                        <a:rPr lang="en-US" sz="1400" dirty="0" smtClean="0"/>
                        <a:t>LGWF</a:t>
                      </a:r>
                      <a:r>
                        <a:rPr lang="en-US" sz="1400" baseline="0" dirty="0" smtClean="0"/>
                        <a:t> 11-2234 –83,6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LGWF</a:t>
                      </a:r>
                      <a:r>
                        <a:rPr lang="en-US" sz="1400" baseline="0" dirty="0" smtClean="0"/>
                        <a:t> 12-7515 –83,2</a:t>
                      </a:r>
                    </a:p>
                    <a:p>
                      <a:pPr algn="l"/>
                      <a:r>
                        <a:rPr lang="en-US" sz="1400" dirty="0" smtClean="0"/>
                        <a:t>LG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Ayrton</a:t>
                      </a:r>
                      <a:r>
                        <a:rPr lang="en-US" sz="1400" baseline="0" dirty="0" smtClean="0"/>
                        <a:t>(NSA 11-8829) -81,2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LGWF</a:t>
                      </a:r>
                      <a:r>
                        <a:rPr lang="en-US" sz="1400" baseline="0" dirty="0" smtClean="0"/>
                        <a:t> 12-</a:t>
                      </a:r>
                      <a:r>
                        <a:rPr lang="uk-UA" sz="1400" baseline="0" dirty="0" smtClean="0"/>
                        <a:t>7515</a:t>
                      </a:r>
                      <a:r>
                        <a:rPr lang="en-US" sz="1400" baseline="0" dirty="0" smtClean="0"/>
                        <a:t> – </a:t>
                      </a:r>
                      <a:r>
                        <a:rPr lang="uk-UA" sz="1400" baseline="0" dirty="0" smtClean="0"/>
                        <a:t>62,8</a:t>
                      </a:r>
                      <a:endParaRPr lang="en-US" sz="1400" baseline="0" dirty="0" smtClean="0"/>
                    </a:p>
                    <a:p>
                      <a:pPr algn="l"/>
                      <a:r>
                        <a:rPr lang="en-US" sz="1400" dirty="0" smtClean="0"/>
                        <a:t>LGWF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uk-UA" sz="1400" baseline="0" dirty="0" smtClean="0"/>
                        <a:t>13-8983</a:t>
                      </a:r>
                      <a:r>
                        <a:rPr lang="en-US" sz="1400" baseline="0" dirty="0" smtClean="0"/>
                        <a:t> –</a:t>
                      </a:r>
                      <a:r>
                        <a:rPr lang="uk-UA" sz="1400" baseline="0" dirty="0" smtClean="0"/>
                        <a:t>57,2</a:t>
                      </a:r>
                      <a:endParaRPr lang="en-US" sz="1400" baseline="0" dirty="0" smtClean="0"/>
                    </a:p>
                    <a:p>
                      <a:pPr algn="l"/>
                      <a:r>
                        <a:rPr lang="en-US" sz="1400" dirty="0" smtClean="0"/>
                        <a:t>LG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Ayrton</a:t>
                      </a:r>
                      <a:r>
                        <a:rPr lang="en-US" sz="1400" baseline="0" dirty="0" smtClean="0"/>
                        <a:t>(NSA 11-8829) -</a:t>
                      </a:r>
                      <a:r>
                        <a:rPr lang="uk-UA" sz="1400" baseline="0" dirty="0" smtClean="0"/>
                        <a:t>56,8</a:t>
                      </a:r>
                    </a:p>
                    <a:p>
                      <a:pPr algn="l"/>
                      <a:r>
                        <a:rPr lang="en-US" sz="1400" dirty="0" smtClean="0"/>
                        <a:t>LGWF</a:t>
                      </a:r>
                      <a:r>
                        <a:rPr lang="en-US" sz="1400" baseline="0" dirty="0" smtClean="0"/>
                        <a:t> 12-751</a:t>
                      </a:r>
                      <a:r>
                        <a:rPr lang="uk-UA" sz="1400" baseline="0" dirty="0" smtClean="0"/>
                        <a:t>2</a:t>
                      </a:r>
                      <a:r>
                        <a:rPr lang="en-US" sz="1400" baseline="0" dirty="0" smtClean="0"/>
                        <a:t> –</a:t>
                      </a:r>
                      <a:r>
                        <a:rPr lang="uk-UA" sz="1400" baseline="0" dirty="0" smtClean="0"/>
                        <a:t>55,3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7637"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Колекція </a:t>
                      </a:r>
                      <a:r>
                        <a:rPr lang="uk-UA" sz="1400" dirty="0" err="1" smtClean="0"/>
                        <a:t>Штрубе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16,8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/>
                        <a:t>4,7</a:t>
                      </a:r>
                      <a:endParaRPr lang="ru-RU" sz="1800" dirty="0" smtClean="0"/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37,7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37,2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Estivus</a:t>
                      </a:r>
                      <a:r>
                        <a:rPr lang="en-US" sz="1400" baseline="0" dirty="0" smtClean="0"/>
                        <a:t> – 51,9</a:t>
                      </a:r>
                    </a:p>
                    <a:p>
                      <a:pPr algn="l"/>
                      <a:r>
                        <a:rPr lang="en-US" sz="1400" baseline="0" dirty="0" err="1" smtClean="0"/>
                        <a:t>Rumos</a:t>
                      </a:r>
                      <a:r>
                        <a:rPr lang="en-US" sz="1400" baseline="0" dirty="0" smtClean="0"/>
                        <a:t> – 46,8</a:t>
                      </a:r>
                    </a:p>
                    <a:p>
                      <a:pPr algn="l"/>
                      <a:r>
                        <a:rPr lang="en-US" sz="1400" baseline="0" dirty="0" err="1" smtClean="0"/>
                        <a:t>Platin</a:t>
                      </a:r>
                      <a:r>
                        <a:rPr lang="en-US" sz="1400" baseline="0" dirty="0" smtClean="0"/>
                        <a:t> – 45,6</a:t>
                      </a:r>
                    </a:p>
                    <a:p>
                      <a:pPr algn="l"/>
                      <a:r>
                        <a:rPr lang="en-US" sz="1400" baseline="0" dirty="0" smtClean="0"/>
                        <a:t>070028 s 24 – 45,5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Estivus</a:t>
                      </a:r>
                      <a:r>
                        <a:rPr lang="en-US" sz="1400" baseline="0" dirty="0" smtClean="0"/>
                        <a:t> – </a:t>
                      </a:r>
                      <a:r>
                        <a:rPr lang="uk-UA" sz="1400" baseline="0" dirty="0" smtClean="0"/>
                        <a:t>16,2</a:t>
                      </a:r>
                      <a:endParaRPr lang="en-US" sz="1400" baseline="0" dirty="0" smtClean="0"/>
                    </a:p>
                    <a:p>
                      <a:pPr algn="l"/>
                      <a:r>
                        <a:rPr lang="uk-UA" sz="1400" baseline="0" dirty="0" smtClean="0"/>
                        <a:t>114013 – 10,8</a:t>
                      </a:r>
                      <a:endParaRPr lang="en-US" sz="1400" baseline="0" dirty="0" smtClean="0"/>
                    </a:p>
                    <a:p>
                      <a:pPr algn="l"/>
                      <a:r>
                        <a:rPr lang="en-US" sz="1400" baseline="0" dirty="0" err="1" smtClean="0"/>
                        <a:t>Platin</a:t>
                      </a:r>
                      <a:r>
                        <a:rPr lang="en-US" sz="1400" baseline="0" dirty="0" smtClean="0"/>
                        <a:t> – </a:t>
                      </a:r>
                      <a:r>
                        <a:rPr lang="uk-UA" sz="1400" baseline="0" dirty="0" smtClean="0"/>
                        <a:t>16,2</a:t>
                      </a:r>
                      <a:endParaRPr lang="en-US" sz="1400" baseline="0" dirty="0" smtClean="0"/>
                    </a:p>
                    <a:p>
                      <a:pPr algn="l"/>
                      <a:r>
                        <a:rPr lang="en-US" sz="1400" baseline="0" dirty="0" smtClean="0"/>
                        <a:t>070028 s 24 – </a:t>
                      </a:r>
                      <a:r>
                        <a:rPr lang="uk-UA" sz="1400" baseline="0" dirty="0" smtClean="0"/>
                        <a:t>21,5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7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5352"/>
            <a:ext cx="9143998" cy="6606776"/>
          </a:xfrm>
          <a:prstGeom prst="rect">
            <a:avLst/>
          </a:prstGeom>
          <a:gradFill>
            <a:gsLst>
              <a:gs pos="0">
                <a:srgbClr val="DDEBCF"/>
              </a:gs>
              <a:gs pos="93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685063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5" y="144463"/>
            <a:ext cx="9087257" cy="537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090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24036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3" y="3297046"/>
            <a:ext cx="3292125" cy="312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15" y="152263"/>
            <a:ext cx="5796286" cy="637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118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30"/>
            <a:ext cx="2992453" cy="338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тиша\Pictures\2014-01-13 Передача сортов 2014\Передача сортов 2014 0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4"/>
          <a:stretch/>
        </p:blipFill>
        <p:spPr bwMode="auto">
          <a:xfrm>
            <a:off x="179512" y="3356992"/>
            <a:ext cx="2986598" cy="3378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96136" cy="673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214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77" y="116632"/>
            <a:ext cx="6217823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C:\Users\тиша\AppData\Local\Microsoft\Windows\Temporary Internet Files\Content.Word\SAM_2411.jpg"/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/>
          <a:stretch/>
        </p:blipFill>
        <p:spPr bwMode="auto">
          <a:xfrm>
            <a:off x="2934" y="188640"/>
            <a:ext cx="2984890" cy="3312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тиша\Pictures\2014-01-13 Передача сортов 2014\IMG_12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b="10980"/>
          <a:stretch/>
        </p:blipFill>
        <p:spPr bwMode="auto">
          <a:xfrm>
            <a:off x="2934" y="3573016"/>
            <a:ext cx="3056898" cy="3161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1603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13" y="0"/>
            <a:ext cx="594015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C:\Users\тиша\Pictures\Фото сорта Коля 2013\фото шеф\SAM_2599.JPG"/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8790" r="31621"/>
          <a:stretch/>
        </p:blipFill>
        <p:spPr bwMode="auto">
          <a:xfrm>
            <a:off x="0" y="0"/>
            <a:ext cx="3275856" cy="3360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тиша\Pictures\Передача сортів 2017 рік\(_CD_E5_F2 _F2_E5_EC%FB)\IMG_20170113_0951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10183" r="10309" b="10085"/>
          <a:stretch/>
        </p:blipFill>
        <p:spPr bwMode="auto">
          <a:xfrm>
            <a:off x="0" y="3445388"/>
            <a:ext cx="3275856" cy="3367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370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665" y="53275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ОСНОВНІ ПРОЯВИ ЗМІН КЛІМАТУ В УКРАЇНІ</a:t>
            </a:r>
            <a:endParaRPr lang="uk-UA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71947"/>
              </p:ext>
            </p:extLst>
          </p:nvPr>
        </p:nvGraphicFramePr>
        <p:xfrm>
          <a:off x="0" y="692696"/>
          <a:ext cx="9144000" cy="6165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707"/>
                <a:gridCol w="8772293"/>
              </a:tblGrid>
              <a:tr h="1627736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За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останні 5 років середня річна температура повітря підвищилась на 0,6 </a:t>
                      </a:r>
                      <a:r>
                        <a:rPr lang="uk-UA" sz="2400" baseline="0" dirty="0" smtClean="0">
                          <a:latin typeface="Times New Roman"/>
                          <a:cs typeface="Times New Roman"/>
                        </a:rPr>
                        <a:t>̊С  і в 2018 р. перевищивши норму на 1,8 ̊С досягла 9,7 ̊С  і в 2019 – 2,4% досягла 11,3̊С 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>
                      <a:noFill/>
                    </a:lnB>
                  </a:tcPr>
                </a:tc>
              </a:tr>
              <a:tr h="1047131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Істотне підвищення температури супроводжується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збільшенням частоти й інтенсивності посушливих періодів.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77914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Підвищення температури та зменшення або незмінна кількість опадів ведуть до трансформації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агрокліматичних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зон та зменшення урожайності основних с.-г. культур, особливо на півдні.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</a:tr>
              <a:tr h="1512523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Прогнозується аномально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спекотним кожне друге літо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204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31" y="0"/>
            <a:ext cx="602947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" y="0"/>
            <a:ext cx="2930386" cy="33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" y="3368697"/>
            <a:ext cx="2985273" cy="342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8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93" y="-22033"/>
            <a:ext cx="6015407" cy="676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987823" cy="344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9878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26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88641"/>
            <a:ext cx="590465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370"/>
            <a:ext cx="2952328" cy="334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9"/>
            <a:ext cx="2952699" cy="332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445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31" y="188640"/>
            <a:ext cx="6009065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" y="0"/>
            <a:ext cx="285317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" y="3472987"/>
            <a:ext cx="2903566" cy="335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721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35" y="28048"/>
            <a:ext cx="589053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29734" cy="332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1" y="3478587"/>
            <a:ext cx="303053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445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36" y="0"/>
            <a:ext cx="593136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82041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8194"/>
            <a:ext cx="2820410" cy="335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466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77" y="111905"/>
            <a:ext cx="5851123" cy="66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403"/>
            <a:ext cx="2994025" cy="346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5" y="3573016"/>
            <a:ext cx="2994025" cy="319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563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55" y="0"/>
            <a:ext cx="5760640" cy="672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168352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3168351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860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sotw9_temp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6" b="10936"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14290"/>
            <a:ext cx="7358114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uk-UA" sz="4800" dirty="0">
              <a:solidFill>
                <a:srgbClr val="FFFF00"/>
              </a:solidFill>
            </a:endParaRPr>
          </a:p>
          <a:p>
            <a:pPr algn="ctr"/>
            <a:r>
              <a:rPr lang="uk-UA" sz="4800" dirty="0">
                <a:solidFill>
                  <a:srgbClr val="FFFF00"/>
                </a:solidFill>
              </a:rPr>
              <a:t>Дякую за увагу!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665" y="53275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ОСНОВНІ ПРОЯВИ ЗМІН КЛІМАТУ В ОДЕСЬКІЙ ОБЛАСТІ</a:t>
            </a:r>
            <a:endParaRPr lang="uk-UA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18098"/>
              </p:ext>
            </p:extLst>
          </p:nvPr>
        </p:nvGraphicFramePr>
        <p:xfrm>
          <a:off x="107504" y="453386"/>
          <a:ext cx="9036496" cy="6507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337"/>
                <a:gridCol w="8669159"/>
              </a:tblGrid>
              <a:tr h="1603282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 1989 р. середня річна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температура повітря у 80%  років була вищою за норму. Найбільше підвищена в зимові та літні місяці. Посилення посушливості спостерігається в районах, які раніше відносились до районів достатнього зволоження. 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>
                      <a:noFill/>
                    </a:lnB>
                  </a:tcPr>
                </a:tc>
              </a:tr>
              <a:tr h="848796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Період активної вегетації озимих культур продовжився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15-25 днів.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03282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Теплозабеспечення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вегетаційного періоду збільшилося на 400-600</a:t>
                      </a:r>
                      <a:r>
                        <a:rPr lang="uk-UA" sz="2400" baseline="0" dirty="0" smtClean="0">
                          <a:latin typeface="Times New Roman"/>
                          <a:cs typeface="Times New Roman"/>
                        </a:rPr>
                        <a:t> ̊С. На півдні одеської області з'явилась нова термічна зона з сумою активних температур 3400 ̊С (кліматична межа субтропічного землеробства)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</a:tr>
              <a:tr h="1226039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рази збільшилась повторюваність днів з максимальними температурами вдень більше ніж 35 та 40 </a:t>
                      </a:r>
                      <a:r>
                        <a:rPr lang="uk-UA" sz="2400" baseline="0" dirty="0" smtClean="0">
                          <a:latin typeface="Times New Roman"/>
                          <a:cs typeface="Times New Roman"/>
                        </a:rPr>
                        <a:t>̊С та відносною вологістю 20-30%.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26039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Підвищення температури в зимові місяці призводить до неперервної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вегетації озимих  (позитивне), та до збереження та поширення шкідливих хвороб та шкідників с.-г. культур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40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27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МОЖЛИВІ ЗАХОДИ АДАПТАЦІЇ РОСЛИННИЦВА ДО ЗМІН КЛІМАТУ</a:t>
            </a:r>
            <a:endParaRPr lang="uk-UA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556895"/>
              </p:ext>
            </p:extLst>
          </p:nvPr>
        </p:nvGraphicFramePr>
        <p:xfrm>
          <a:off x="53752" y="335280"/>
          <a:ext cx="9036496" cy="6522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895"/>
                <a:gridCol w="8715601"/>
              </a:tblGrid>
              <a:tr h="2455394">
                <a:tc>
                  <a:txBody>
                    <a:bodyPr/>
                    <a:lstStyle/>
                    <a:p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Диверсифікація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рослинництва з урахуванням сучасного </a:t>
                      </a:r>
                      <a:r>
                        <a:rPr lang="uk-UA" sz="2000" spc="-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агрокліматичного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районування території: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Зміна структури посівних площ із відновлення сівозмін культур, які сприяють збереженню і підвищенню родючості ґрунтів та накопиченню вологи;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Розширення посівних площ для видів і сортів с.-г. культур із коротким періодом вегетації (скоростиглих сортів і гібридів);</a:t>
                      </a:r>
                    </a:p>
                    <a:p>
                      <a:pPr marL="85725" indent="179388" algn="just">
                        <a:buFontTx/>
                        <a:buChar char="-"/>
                      </a:pP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Селекція і впровадження у виробництво посухостійких </a:t>
                      </a:r>
                      <a:r>
                        <a:rPr lang="uk-UA" sz="2000" spc="-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високоадаптованих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сортів і гібридів с.-г. культур 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>
                      <a:noFill/>
                    </a:lnB>
                  </a:tcPr>
                </a:tc>
              </a:tr>
              <a:tr h="671856">
                <a:tc>
                  <a:txBody>
                    <a:bodyPr/>
                    <a:lstStyle/>
                    <a:p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Впровадження </a:t>
                      </a:r>
                      <a:r>
                        <a:rPr lang="uk-UA" sz="2000" spc="-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агротехнологій</a:t>
                      </a:r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спрямованих на збереження та покращення родючості ґрунту, обробітку ґрунту без обороту пласта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1856">
                <a:tc>
                  <a:txBody>
                    <a:bodyPr/>
                    <a:lstStyle/>
                    <a:p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361950" marR="0" indent="-3619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Використання </a:t>
                      </a:r>
                      <a:r>
                        <a:rPr lang="uk-UA" sz="2000" spc="-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науково-обгрунтованих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і збалансованих за елементами живлення мінеральних і органічних добрив, мікродобрив, </a:t>
                      </a:r>
                      <a:r>
                        <a:rPr lang="uk-UA" sz="2000" spc="-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рострегулюючих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препаратів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9745">
                <a:tc>
                  <a:txBody>
                    <a:bodyPr/>
                    <a:lstStyle/>
                    <a:p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361950" marR="0" indent="-3619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Відновлення ефективних систем зрошення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9745"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Відновлення та створення нових полезахисних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лісових смуг (</a:t>
                      </a:r>
                      <a:r>
                        <a:rPr lang="uk-UA" sz="2000" spc="-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агролісництво</a:t>
                      </a:r>
                      <a:r>
                        <a:rPr lang="uk-UA" sz="2000" spc="-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uk-UA" sz="2000" spc="-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</a:tr>
              <a:tr h="671856">
                <a:tc>
                  <a:txBody>
                    <a:bodyPr/>
                    <a:lstStyle/>
                    <a:p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Зміщення термінів сівби ярих зернових культур на більш ранні, озимих – на пізні дати, що забезпечить ефективне використання посівами запасів вологи ґрунту</a:t>
                      </a:r>
                    </a:p>
                  </a:txBody>
                  <a:tcPr/>
                </a:tc>
              </a:tr>
              <a:tr h="671856">
                <a:tc>
                  <a:txBody>
                    <a:bodyPr/>
                    <a:lstStyle/>
                    <a:p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uk-UA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Адаптація інтегрованої системи захисту рослин від хвороб, шкідників та бур</a:t>
                      </a:r>
                      <a:r>
                        <a:rPr kumimoji="0" 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2000" b="0" i="0" u="none" strike="noStrike" kern="1200" cap="none" spc="-10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янів</a:t>
                      </a:r>
                      <a:r>
                        <a:rPr kumimoji="0" lang="uk-UA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до регіональних змін клімату із  збереженням екології</a:t>
                      </a:r>
                    </a:p>
                  </a:txBody>
                  <a:tcPr/>
                </a:tc>
              </a:tr>
              <a:tr h="379745">
                <a:tc>
                  <a:txBody>
                    <a:bodyPr/>
                    <a:lstStyle/>
                    <a:p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 spc="-1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Удосконалення ефективної системи страхування в рослинництві</a:t>
                      </a:r>
                      <a:endParaRPr lang="uk-UA" sz="2000" spc="-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94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54996"/>
              </p:ext>
            </p:extLst>
          </p:nvPr>
        </p:nvGraphicFramePr>
        <p:xfrm>
          <a:off x="-2604" y="1218538"/>
          <a:ext cx="9144000" cy="5665705"/>
        </p:xfrm>
        <a:graphic>
          <a:graphicData uri="http://schemas.openxmlformats.org/drawingml/2006/table">
            <a:tbl>
              <a:tblPr firstRow="1" firstCol="1" bandRow="1"/>
              <a:tblGrid>
                <a:gridCol w="809328"/>
                <a:gridCol w="2736304"/>
                <a:gridCol w="2232248"/>
                <a:gridCol w="3366120"/>
              </a:tblGrid>
              <a:tr h="470030">
                <a:tc rowSpan="2">
                  <a:txBody>
                    <a:bodyPr/>
                    <a:lstStyle/>
                    <a:p>
                      <a:pPr marL="180975" indent="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Агроекологічні зони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Лісостеп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Полісся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Степ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0">
                <a:tc>
                  <a:txBody>
                    <a:bodyPr/>
                    <a:lstStyle/>
                    <a:p>
                      <a:pPr marL="266700" indent="952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Занятий пар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Конюшина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Пшениця озима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0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Пшениця озима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Пшениця озима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Ріпак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923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Буряки цукрові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Льон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Ячмінь з підсівом еспарцету (люцерна)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309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Ячмінь з підсівом багаторічних трав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Люпин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Еспарцет (люцерна)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0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Багаторічні трави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Жито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Пшениця озима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0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Пшениця озима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Картопля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Соняшник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233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Кукурудза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Ячмінь (овес), підсів конюшини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Горох (нут)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0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Соя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0">
                <a:tc>
                  <a:txBody>
                    <a:bodyPr/>
                    <a:lstStyle/>
                    <a:p>
                      <a:pPr marL="0" indent="361950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Соняшник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67" marR="47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4900" y="116632"/>
            <a:ext cx="90364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Приклади сівозмін в сучасних умовах сільськогосподарського виробництва для досягнення оптимальної структури валового збору зерна (пшениця озима – 45-60%, ярі зернові – 38-40%, кукурудза – 20-25%, зернобобові – 20-25%)</a:t>
            </a:r>
            <a:endParaRPr lang="ru-RU" alt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1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01776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Слайд" r:id="rId3" imgW="4572000" imgH="3429000" progId="PowerPoint.Slide.8">
                  <p:embed/>
                </p:oleObj>
              </mc:Choice>
              <mc:Fallback>
                <p:oleObj name="Слайд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blipFill>
                        <a:blip r:embed="rId5"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019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44625"/>
            <a:ext cx="9144001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Негативні наслідки інтенсифікації зерновиробництва</a:t>
            </a:r>
          </a:p>
          <a:p>
            <a:pPr marL="180975" indent="36195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Втрата хороших попередників під основну зернову продовольчу культуру – озиму пшеницю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Значне відхилення від оптимального структури валового збору зерна: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Пшениця – 45-50 %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Ярі зернові культури – 38-40 %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в. ч. ячмінь – 20-28 %,   кукурудза – 20-25 %, зернобобові – 20-25 %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Деградація природньої родючості </a:t>
            </a:r>
            <a:r>
              <a:rPr lang="uk-UA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грунтів</a:t>
            </a: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(зниження вмісту гумусу і значне зниження на 30-60% мікробіологічних </a:t>
            </a:r>
            <a:r>
              <a:rPr lang="uk-UA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грунтоутворюючих</a:t>
            </a: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процесів)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Невідповідність співвідношення поживних речовин за елементами живлення, що негативно впливає на родючість </a:t>
            </a:r>
            <a:r>
              <a:rPr lang="uk-UA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грунтів</a:t>
            </a: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та продуктивність культурних біоценозів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Негативна післядія окремих засобів захисту рослин (гербіцидів на основі </a:t>
            </a:r>
            <a:r>
              <a:rPr lang="uk-UA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імадозолінів</a:t>
            </a: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та </a:t>
            </a:r>
            <a:r>
              <a:rPr lang="uk-UA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сульфінілсечовин</a:t>
            </a: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80975" indent="36195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Забруднення навколишнього середовища і надмірне витрачання затрат </a:t>
            </a:r>
            <a:r>
              <a:rPr lang="uk-UA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непоновлюваної</a:t>
            </a: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енергії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175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9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7"/>
          <a:stretch>
            <a:fillRect/>
          </a:stretch>
        </p:blipFill>
        <p:spPr bwMode="auto">
          <a:xfrm>
            <a:off x="0" y="-25039"/>
            <a:ext cx="9144000" cy="6741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89494" y="332656"/>
            <a:ext cx="2817356" cy="432048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solidFill>
              <a:sysClr val="window" lastClr="FFFFFF">
                <a:lumMod val="95000"/>
                <a:lumOff val="0"/>
              </a:sysClr>
            </a:solidFill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Попередник – чистий пар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724128" y="309795"/>
            <a:ext cx="2952328" cy="598925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solidFill>
              <a:sysClr val="window" lastClr="FFFFFF">
                <a:lumMod val="95000"/>
                <a:lumOff val="0"/>
              </a:sysClr>
            </a:solidFill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Попередник – </a:t>
            </a:r>
            <a:r>
              <a:rPr lang="uk-UA" sz="16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люцерна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79512" y="0"/>
            <a:ext cx="4752528" cy="6381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502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2139</Words>
  <Application>Microsoft Office PowerPoint</Application>
  <PresentationFormat>Экран (4:3)</PresentationFormat>
  <Paragraphs>449</Paragraphs>
  <Slides>38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53" baseType="lpstr">
      <vt:lpstr>1_Тема Office</vt:lpstr>
      <vt:lpstr>4_Тема Office</vt:lpstr>
      <vt:lpstr>3_Оформление по умолчанию</vt:lpstr>
      <vt:lpstr>Воздушный поток</vt:lpstr>
      <vt:lpstr>1_Оформление по умолчанию</vt:lpstr>
      <vt:lpstr>2_Тема Office</vt:lpstr>
      <vt:lpstr>5_Тема Office</vt:lpstr>
      <vt:lpstr>Оформление по умолчанию</vt:lpstr>
      <vt:lpstr>Тема Office</vt:lpstr>
      <vt:lpstr>1_Воздушный поток</vt:lpstr>
      <vt:lpstr>3_Тема Office</vt:lpstr>
      <vt:lpstr>6_Тема Office</vt:lpstr>
      <vt:lpstr>Слайд</vt:lpstr>
      <vt:lpstr>Document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тиша</dc:creator>
  <cp:lastModifiedBy>Пользователь Windows</cp:lastModifiedBy>
  <cp:revision>28</cp:revision>
  <cp:lastPrinted>2020-02-24T13:20:17Z</cp:lastPrinted>
  <dcterms:created xsi:type="dcterms:W3CDTF">2020-02-24T07:45:49Z</dcterms:created>
  <dcterms:modified xsi:type="dcterms:W3CDTF">2020-02-27T09:32:33Z</dcterms:modified>
</cp:coreProperties>
</file>